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87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8B95A6-F268-4351-B60C-FDE07E3EC947}" type="datetimeFigureOut">
              <a:rPr lang="it-IT" smtClean="0"/>
              <a:t>15/05/2025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95D248-3670-4069-BE85-AC289AA6A97F}" type="slidenum">
              <a:rPr lang="it-IT" smtClean="0"/>
              <a:t>‹N›</a:t>
            </a:fld>
            <a:endParaRPr lang="it-IT"/>
          </a:p>
        </p:txBody>
      </p:sp>
    </p:spTree>
    <p:extLst>
      <p:ext uri="{BB962C8B-B14F-4D97-AF65-F5344CB8AC3E}">
        <p14:creationId xmlns:p14="http://schemas.microsoft.com/office/powerpoint/2010/main" val="557560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5/15/2025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353579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5/15/2025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3094423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5/15/2025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‹N›</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70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5/15/2025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1592422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5/15/2025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‹N›</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86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5/15/2025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2172956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5/15/2025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2842587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5/15/2025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1301833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5/15/2025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3754054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5/15/2025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2614225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5/15/2025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1542994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5/15/2025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‹N›</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295998"/>
      </p:ext>
    </p:extLst>
  </p:cSld>
  <p:clrMap bg1="lt1" tx1="dk1" bg2="lt2" tx2="dk2" accent1="accent1" accent2="accent2" accent3="accent3" accent4="accent4" accent5="accent5" accent6="accent6" hlink="hlink" folHlink="folHlink"/>
  <p:sldLayoutIdLst>
    <p:sldLayoutId id="2147483689" r:id="rId1"/>
    <p:sldLayoutId id="2147483688" r:id="rId2"/>
    <p:sldLayoutId id="2147483687" r:id="rId3"/>
    <p:sldLayoutId id="2147483686" r:id="rId4"/>
    <p:sldLayoutId id="2147483685" r:id="rId5"/>
    <p:sldLayoutId id="2147483684" r:id="rId6"/>
    <p:sldLayoutId id="2147483683" r:id="rId7"/>
    <p:sldLayoutId id="2147483682" r:id="rId8"/>
    <p:sldLayoutId id="2147483681" r:id="rId9"/>
    <p:sldLayoutId id="2147483680" r:id="rId10"/>
    <p:sldLayoutId id="2147483679"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8" Type="http://schemas.openxmlformats.org/officeDocument/2006/relationships/hyperlink" Target="https://docs.opencv.org/3.4/index.html" TargetMode="External"/><Relationship Id="rId3" Type="http://schemas.openxmlformats.org/officeDocument/2006/relationships/hyperlink" Target="https://dlib.net/face_landmark_detection.py.html" TargetMode="External"/><Relationship Id="rId7" Type="http://schemas.openxmlformats.org/officeDocument/2006/relationships/hyperlink" Target="https://learnopencv.com/warp-one-triangle-to-another-using-opencv-c-python/" TargetMode="External"/><Relationship Id="rId2" Type="http://schemas.openxmlformats.org/officeDocument/2006/relationships/hyperlink" Target="https://dlib.net/compile.html" TargetMode="External"/><Relationship Id="rId1" Type="http://schemas.openxmlformats.org/officeDocument/2006/relationships/slideLayout" Target="../slideLayouts/slideLayout7.xml"/><Relationship Id="rId6" Type="http://schemas.openxmlformats.org/officeDocument/2006/relationships/hyperlink" Target="https://pysource.com/2019/05/09/select-and-warp-triangles-face-swapping-opencv-with-python-part-4/" TargetMode="External"/><Relationship Id="rId5" Type="http://schemas.openxmlformats.org/officeDocument/2006/relationships/hyperlink" Target="https://learnopencv.com/delaunay-triangulation-and-voronoi-diagram-using-opencv-c-python/" TargetMode="External"/><Relationship Id="rId4" Type="http://schemas.openxmlformats.org/officeDocument/2006/relationships/hyperlink" Target="https://pyimagesearch.com/2017/05/22/face-alignment-with-opencv-and-python/" TargetMode="External"/><Relationship Id="rId9" Type="http://schemas.openxmlformats.org/officeDocument/2006/relationships/hyperlink" Target="https://dlib.n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dlib.net/compile.html"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dlib.net/face_landmark_detection.py.html"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pyimagesearch.com/2017/05/22/face-alignment-with-opencv-and-python/"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pysource.com/2019/05/09/select-and-warp-triangles-face-swapping-opencv-with-python-part-4/" TargetMode="External"/><Relationship Id="rId2" Type="http://schemas.openxmlformats.org/officeDocument/2006/relationships/hyperlink" Target="https://learnopencv.com/delaunay-triangulation-and-voronoi-diagram-using-opencv-c-python/"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earnopencv.com/warp-one-triangle-to-another-using-opencv-c-python/"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0" name="Rectangle 11">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13">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magine 7">
            <a:extLst>
              <a:ext uri="{FF2B5EF4-FFF2-40B4-BE49-F238E27FC236}">
                <a16:creationId xmlns:a16="http://schemas.microsoft.com/office/drawing/2014/main" id="{1C7AAC79-403D-95D5-0DDB-3CDD63DF8495}"/>
              </a:ext>
            </a:extLst>
          </p:cNvPr>
          <p:cNvPicPr>
            <a:picLocks noChangeAspect="1"/>
          </p:cNvPicPr>
          <p:nvPr/>
        </p:nvPicPr>
        <p:blipFill>
          <a:blip r:embed="rId2"/>
          <a:stretch>
            <a:fillRect/>
          </a:stretch>
        </p:blipFill>
        <p:spPr>
          <a:xfrm>
            <a:off x="6377548" y="1896946"/>
            <a:ext cx="5532904" cy="3064108"/>
          </a:xfrm>
          <a:prstGeom prst="rect">
            <a:avLst/>
          </a:prstGeom>
          <a:ln>
            <a:noFill/>
          </a:ln>
        </p:spPr>
      </p:pic>
      <p:cxnSp>
        <p:nvCxnSpPr>
          <p:cNvPr id="25" name="Connettore diritto 24">
            <a:extLst>
              <a:ext uri="{FF2B5EF4-FFF2-40B4-BE49-F238E27FC236}">
                <a16:creationId xmlns:a16="http://schemas.microsoft.com/office/drawing/2014/main" id="{26081F0C-D1F0-EDFC-3385-E290227D17D9}"/>
              </a:ext>
            </a:extLst>
          </p:cNvPr>
          <p:cNvCxnSpPr>
            <a:cxnSpLocks/>
          </p:cNvCxnSpPr>
          <p:nvPr/>
        </p:nvCxnSpPr>
        <p:spPr>
          <a:xfrm>
            <a:off x="6116320" y="1842552"/>
            <a:ext cx="0" cy="3172894"/>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sp>
        <p:nvSpPr>
          <p:cNvPr id="35" name="CasellaDiTesto 34">
            <a:extLst>
              <a:ext uri="{FF2B5EF4-FFF2-40B4-BE49-F238E27FC236}">
                <a16:creationId xmlns:a16="http://schemas.microsoft.com/office/drawing/2014/main" id="{F20F5F93-B4FC-4751-57F8-0B366E55E289}"/>
              </a:ext>
            </a:extLst>
          </p:cNvPr>
          <p:cNvSpPr txBox="1"/>
          <p:nvPr/>
        </p:nvSpPr>
        <p:spPr>
          <a:xfrm>
            <a:off x="359215" y="2247652"/>
            <a:ext cx="5397890" cy="2369880"/>
          </a:xfrm>
          <a:prstGeom prst="rect">
            <a:avLst/>
          </a:prstGeom>
          <a:noFill/>
        </p:spPr>
        <p:txBody>
          <a:bodyPr wrap="square" rtlCol="0">
            <a:spAutoFit/>
          </a:bodyPr>
          <a:lstStyle/>
          <a:p>
            <a:pPr algn="ctr"/>
            <a:r>
              <a:rPr lang="it-IT" sz="4800" b="1" dirty="0">
                <a:solidFill>
                  <a:srgbClr val="0070C0"/>
                </a:solidFill>
                <a:latin typeface="Cambria" panose="02040503050406030204" pitchFamily="18" charset="0"/>
                <a:ea typeface="Cambria" panose="02040503050406030204" pitchFamily="18" charset="0"/>
              </a:rPr>
              <a:t>Visione Artificiale</a:t>
            </a:r>
          </a:p>
          <a:p>
            <a:pPr algn="ctr"/>
            <a:r>
              <a:rPr lang="it-IT" sz="3600" dirty="0">
                <a:solidFill>
                  <a:srgbClr val="0070C0"/>
                </a:solidFill>
                <a:latin typeface="Cambria" panose="02040503050406030204" pitchFamily="18" charset="0"/>
                <a:ea typeface="Cambria" panose="02040503050406030204" pitchFamily="18" charset="0"/>
              </a:rPr>
              <a:t>~ I </a:t>
            </a:r>
            <a:r>
              <a:rPr lang="it-IT" sz="3600" dirty="0" err="1">
                <a:solidFill>
                  <a:srgbClr val="0070C0"/>
                </a:solidFill>
                <a:latin typeface="Cambria" panose="02040503050406030204" pitchFamily="18" charset="0"/>
                <a:ea typeface="Cambria" panose="02040503050406030204" pitchFamily="18" charset="0"/>
              </a:rPr>
              <a:t>Assignment</a:t>
            </a:r>
            <a:r>
              <a:rPr lang="it-IT" sz="3600" dirty="0">
                <a:solidFill>
                  <a:srgbClr val="0070C0"/>
                </a:solidFill>
                <a:latin typeface="Cambria" panose="02040503050406030204" pitchFamily="18" charset="0"/>
                <a:ea typeface="Cambria" panose="02040503050406030204" pitchFamily="18" charset="0"/>
              </a:rPr>
              <a:t> ~</a:t>
            </a:r>
          </a:p>
          <a:p>
            <a:pPr algn="ctr"/>
            <a:endParaRPr lang="it-IT" sz="3600" dirty="0">
              <a:solidFill>
                <a:srgbClr val="0070C0"/>
              </a:solidFill>
              <a:latin typeface="Cambria" panose="02040503050406030204" pitchFamily="18" charset="0"/>
              <a:ea typeface="Cambria" panose="02040503050406030204" pitchFamily="18" charset="0"/>
            </a:endParaRPr>
          </a:p>
          <a:p>
            <a:pPr algn="ctr"/>
            <a:r>
              <a:rPr lang="it-IT" sz="2800" b="1" dirty="0">
                <a:solidFill>
                  <a:srgbClr val="0070C0"/>
                </a:solidFill>
                <a:latin typeface="Cambria" panose="02040503050406030204" pitchFamily="18" charset="0"/>
                <a:ea typeface="Cambria" panose="02040503050406030204" pitchFamily="18" charset="0"/>
              </a:rPr>
              <a:t>Face morphing</a:t>
            </a:r>
            <a:endParaRPr lang="it-IT" sz="2000" b="1" dirty="0">
              <a:solidFill>
                <a:srgbClr val="0070C0"/>
              </a:solidFill>
              <a:latin typeface="Cambria" panose="02040503050406030204" pitchFamily="18" charset="0"/>
              <a:ea typeface="Cambria" panose="02040503050406030204" pitchFamily="18" charset="0"/>
            </a:endParaRPr>
          </a:p>
        </p:txBody>
      </p:sp>
      <p:cxnSp>
        <p:nvCxnSpPr>
          <p:cNvPr id="44" name="Connettore diritto 43">
            <a:extLst>
              <a:ext uri="{FF2B5EF4-FFF2-40B4-BE49-F238E27FC236}">
                <a16:creationId xmlns:a16="http://schemas.microsoft.com/office/drawing/2014/main" id="{B746C652-6DCC-3867-84C0-E53037E9189A}"/>
              </a:ext>
            </a:extLst>
          </p:cNvPr>
          <p:cNvCxnSpPr>
            <a:cxnSpLocks/>
          </p:cNvCxnSpPr>
          <p:nvPr/>
        </p:nvCxnSpPr>
        <p:spPr>
          <a:xfrm>
            <a:off x="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48" name="Connettore diritto 47">
            <a:extLst>
              <a:ext uri="{FF2B5EF4-FFF2-40B4-BE49-F238E27FC236}">
                <a16:creationId xmlns:a16="http://schemas.microsoft.com/office/drawing/2014/main" id="{A6B953B4-662A-8705-26B4-23D59ACC51D5}"/>
              </a:ext>
            </a:extLst>
          </p:cNvPr>
          <p:cNvCxnSpPr>
            <a:cxnSpLocks/>
          </p:cNvCxnSpPr>
          <p:nvPr/>
        </p:nvCxnSpPr>
        <p:spPr>
          <a:xfrm>
            <a:off x="859200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50" name="Connettore diritto 49">
            <a:extLst>
              <a:ext uri="{FF2B5EF4-FFF2-40B4-BE49-F238E27FC236}">
                <a16:creationId xmlns:a16="http://schemas.microsoft.com/office/drawing/2014/main" id="{AC1B717F-B3A6-FA6C-0912-A6D0BCD7CB6F}"/>
              </a:ext>
            </a:extLst>
          </p:cNvPr>
          <p:cNvCxnSpPr>
            <a:cxnSpLocks/>
          </p:cNvCxnSpPr>
          <p:nvPr/>
        </p:nvCxnSpPr>
        <p:spPr>
          <a:xfrm>
            <a:off x="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51" name="Connettore diritto 50">
            <a:extLst>
              <a:ext uri="{FF2B5EF4-FFF2-40B4-BE49-F238E27FC236}">
                <a16:creationId xmlns:a16="http://schemas.microsoft.com/office/drawing/2014/main" id="{DDDB64F9-2ADA-8FEC-BEA0-4A80DD8901AB}"/>
              </a:ext>
            </a:extLst>
          </p:cNvPr>
          <p:cNvCxnSpPr>
            <a:cxnSpLocks/>
          </p:cNvCxnSpPr>
          <p:nvPr/>
        </p:nvCxnSpPr>
        <p:spPr>
          <a:xfrm>
            <a:off x="859200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sp>
        <p:nvSpPr>
          <p:cNvPr id="52" name="CasellaDiTesto 51">
            <a:extLst>
              <a:ext uri="{FF2B5EF4-FFF2-40B4-BE49-F238E27FC236}">
                <a16:creationId xmlns:a16="http://schemas.microsoft.com/office/drawing/2014/main" id="{8D7A8E79-8F4A-2852-30CA-C082B50C8B45}"/>
              </a:ext>
            </a:extLst>
          </p:cNvPr>
          <p:cNvSpPr txBox="1"/>
          <p:nvPr/>
        </p:nvSpPr>
        <p:spPr>
          <a:xfrm>
            <a:off x="8310452" y="6488668"/>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Andrea Spinelli</a:t>
            </a:r>
          </a:p>
        </p:txBody>
      </p:sp>
      <p:sp>
        <p:nvSpPr>
          <p:cNvPr id="53" name="CasellaDiTesto 52">
            <a:extLst>
              <a:ext uri="{FF2B5EF4-FFF2-40B4-BE49-F238E27FC236}">
                <a16:creationId xmlns:a16="http://schemas.microsoft.com/office/drawing/2014/main" id="{F3784D08-A4D7-88C3-3510-4ACC3F73AE1F}"/>
              </a:ext>
            </a:extLst>
          </p:cNvPr>
          <p:cNvSpPr txBox="1"/>
          <p:nvPr/>
        </p:nvSpPr>
        <p:spPr>
          <a:xfrm>
            <a:off x="8310452" y="-6587"/>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 </a:t>
            </a:r>
          </a:p>
        </p:txBody>
      </p:sp>
      <p:sp>
        <p:nvSpPr>
          <p:cNvPr id="54" name="CasellaDiTesto 53">
            <a:extLst>
              <a:ext uri="{FF2B5EF4-FFF2-40B4-BE49-F238E27FC236}">
                <a16:creationId xmlns:a16="http://schemas.microsoft.com/office/drawing/2014/main" id="{6F9503CC-3F9E-9839-0F24-32D47F1CC0AB}"/>
              </a:ext>
            </a:extLst>
          </p:cNvPr>
          <p:cNvSpPr txBox="1"/>
          <p:nvPr/>
        </p:nvSpPr>
        <p:spPr>
          <a:xfrm>
            <a:off x="281549" y="6482080"/>
            <a:ext cx="3600000" cy="369332"/>
          </a:xfrm>
          <a:prstGeom prst="rect">
            <a:avLst/>
          </a:prstGeom>
          <a:noFill/>
        </p:spPr>
        <p:txBody>
          <a:bodyPr wrap="square" rtlCol="0">
            <a:spAutoFit/>
          </a:bodyPr>
          <a:lstStyle/>
          <a:p>
            <a:r>
              <a:rPr lang="it-IT" dirty="0">
                <a:solidFill>
                  <a:srgbClr val="0070C0"/>
                </a:solidFill>
                <a:latin typeface="Cambria" panose="02040503050406030204" pitchFamily="18" charset="0"/>
                <a:ea typeface="Cambria" panose="02040503050406030204" pitchFamily="18" charset="0"/>
              </a:rPr>
              <a:t> </a:t>
            </a:r>
          </a:p>
        </p:txBody>
      </p:sp>
      <p:sp>
        <p:nvSpPr>
          <p:cNvPr id="55" name="CasellaDiTesto 54">
            <a:extLst>
              <a:ext uri="{FF2B5EF4-FFF2-40B4-BE49-F238E27FC236}">
                <a16:creationId xmlns:a16="http://schemas.microsoft.com/office/drawing/2014/main" id="{42ADCDE2-90D1-2D69-BC0A-6163BBE8CF50}"/>
              </a:ext>
            </a:extLst>
          </p:cNvPr>
          <p:cNvSpPr txBox="1"/>
          <p:nvPr/>
        </p:nvSpPr>
        <p:spPr>
          <a:xfrm>
            <a:off x="281549" y="-6587"/>
            <a:ext cx="3600000" cy="369332"/>
          </a:xfrm>
          <a:prstGeom prst="rect">
            <a:avLst/>
          </a:prstGeom>
          <a:noFill/>
        </p:spPr>
        <p:txBody>
          <a:bodyPr wrap="square" rtlCol="0">
            <a:spAutoFit/>
          </a:bodyPr>
          <a:lstStyle/>
          <a:p>
            <a:r>
              <a:rPr lang="it-IT" dirty="0">
                <a:solidFill>
                  <a:srgbClr val="0070C0"/>
                </a:solidFill>
                <a:latin typeface="Cambria" panose="02040503050406030204" pitchFamily="18" charset="0"/>
                <a:ea typeface="Cambria" panose="02040503050406030204" pitchFamily="18" charset="0"/>
              </a:rPr>
              <a:t> </a:t>
            </a:r>
          </a:p>
        </p:txBody>
      </p:sp>
    </p:spTree>
    <p:extLst>
      <p:ext uri="{BB962C8B-B14F-4D97-AF65-F5344CB8AC3E}">
        <p14:creationId xmlns:p14="http://schemas.microsoft.com/office/powerpoint/2010/main" val="2336296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50368-1C34-2F46-F670-2AD814E55460}"/>
            </a:ext>
          </a:extLst>
        </p:cNvPr>
        <p:cNvGrpSpPr/>
        <p:nvPr/>
      </p:nvGrpSpPr>
      <p:grpSpPr>
        <a:xfrm>
          <a:off x="0" y="0"/>
          <a:ext cx="0" cy="0"/>
          <a:chOff x="0" y="0"/>
          <a:chExt cx="0" cy="0"/>
        </a:xfrm>
      </p:grpSpPr>
      <p:cxnSp>
        <p:nvCxnSpPr>
          <p:cNvPr id="2" name="Straight Connector 9">
            <a:extLst>
              <a:ext uri="{FF2B5EF4-FFF2-40B4-BE49-F238E27FC236}">
                <a16:creationId xmlns:a16="http://schemas.microsoft.com/office/drawing/2014/main" id="{234F37DB-1FFE-CE58-A9A6-1A78660217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 name="Rectangle 11">
            <a:extLst>
              <a:ext uri="{FF2B5EF4-FFF2-40B4-BE49-F238E27FC236}">
                <a16:creationId xmlns:a16="http://schemas.microsoft.com/office/drawing/2014/main" id="{CF413EC7-5BC0-92CE-AF96-AA5921292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13">
            <a:extLst>
              <a:ext uri="{FF2B5EF4-FFF2-40B4-BE49-F238E27FC236}">
                <a16:creationId xmlns:a16="http://schemas.microsoft.com/office/drawing/2014/main" id="{4EC583BC-956F-A5AC-2EC4-1C091A053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onnettore diritto 4">
            <a:extLst>
              <a:ext uri="{FF2B5EF4-FFF2-40B4-BE49-F238E27FC236}">
                <a16:creationId xmlns:a16="http://schemas.microsoft.com/office/drawing/2014/main" id="{A39A79B8-60FC-7985-8293-D872A1018EFF}"/>
              </a:ext>
            </a:extLst>
          </p:cNvPr>
          <p:cNvCxnSpPr>
            <a:cxnSpLocks/>
          </p:cNvCxnSpPr>
          <p:nvPr/>
        </p:nvCxnSpPr>
        <p:spPr>
          <a:xfrm>
            <a:off x="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6" name="Connettore diritto 5">
            <a:extLst>
              <a:ext uri="{FF2B5EF4-FFF2-40B4-BE49-F238E27FC236}">
                <a16:creationId xmlns:a16="http://schemas.microsoft.com/office/drawing/2014/main" id="{C426BFF5-6D59-EC10-EE19-5CFCB8D8944F}"/>
              </a:ext>
            </a:extLst>
          </p:cNvPr>
          <p:cNvCxnSpPr>
            <a:cxnSpLocks/>
          </p:cNvCxnSpPr>
          <p:nvPr/>
        </p:nvCxnSpPr>
        <p:spPr>
          <a:xfrm>
            <a:off x="859200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7" name="Connettore diritto 6">
            <a:extLst>
              <a:ext uri="{FF2B5EF4-FFF2-40B4-BE49-F238E27FC236}">
                <a16:creationId xmlns:a16="http://schemas.microsoft.com/office/drawing/2014/main" id="{63FBCDF1-2348-2964-0546-4CDEB94479CA}"/>
              </a:ext>
            </a:extLst>
          </p:cNvPr>
          <p:cNvCxnSpPr>
            <a:cxnSpLocks/>
          </p:cNvCxnSpPr>
          <p:nvPr/>
        </p:nvCxnSpPr>
        <p:spPr>
          <a:xfrm>
            <a:off x="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8" name="Connettore diritto 7">
            <a:extLst>
              <a:ext uri="{FF2B5EF4-FFF2-40B4-BE49-F238E27FC236}">
                <a16:creationId xmlns:a16="http://schemas.microsoft.com/office/drawing/2014/main" id="{529A163A-830E-AD5B-8C77-A897544D7EF3}"/>
              </a:ext>
            </a:extLst>
          </p:cNvPr>
          <p:cNvCxnSpPr>
            <a:cxnSpLocks/>
          </p:cNvCxnSpPr>
          <p:nvPr/>
        </p:nvCxnSpPr>
        <p:spPr>
          <a:xfrm>
            <a:off x="859200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sp>
        <p:nvSpPr>
          <p:cNvPr id="11" name="CasellaDiTesto 10">
            <a:extLst>
              <a:ext uri="{FF2B5EF4-FFF2-40B4-BE49-F238E27FC236}">
                <a16:creationId xmlns:a16="http://schemas.microsoft.com/office/drawing/2014/main" id="{8775140D-5958-B08E-5B0D-38140BCF4863}"/>
              </a:ext>
            </a:extLst>
          </p:cNvPr>
          <p:cNvSpPr txBox="1"/>
          <p:nvPr/>
        </p:nvSpPr>
        <p:spPr>
          <a:xfrm>
            <a:off x="271385" y="6488668"/>
            <a:ext cx="3600000" cy="369332"/>
          </a:xfrm>
          <a:prstGeom prst="rect">
            <a:avLst/>
          </a:prstGeom>
          <a:noFill/>
        </p:spPr>
        <p:txBody>
          <a:bodyPr wrap="square" rtlCol="0">
            <a:spAutoFit/>
          </a:bodyPr>
          <a:lstStyle/>
          <a:p>
            <a:r>
              <a:rPr lang="it-IT" dirty="0">
                <a:solidFill>
                  <a:srgbClr val="0070C0"/>
                </a:solidFill>
                <a:latin typeface="Cambria" panose="02040503050406030204" pitchFamily="18" charset="0"/>
                <a:ea typeface="Cambria" panose="02040503050406030204" pitchFamily="18" charset="0"/>
              </a:rPr>
              <a:t>9</a:t>
            </a:r>
          </a:p>
        </p:txBody>
      </p:sp>
      <p:sp>
        <p:nvSpPr>
          <p:cNvPr id="13" name="CasellaDiTesto 12">
            <a:extLst>
              <a:ext uri="{FF2B5EF4-FFF2-40B4-BE49-F238E27FC236}">
                <a16:creationId xmlns:a16="http://schemas.microsoft.com/office/drawing/2014/main" id="{59B5A939-2FF5-EC40-D768-19A4B7E85A5A}"/>
              </a:ext>
            </a:extLst>
          </p:cNvPr>
          <p:cNvSpPr txBox="1"/>
          <p:nvPr/>
        </p:nvSpPr>
        <p:spPr>
          <a:xfrm>
            <a:off x="8310452" y="6488668"/>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Andrea Spinelli</a:t>
            </a:r>
          </a:p>
        </p:txBody>
      </p:sp>
      <p:sp>
        <p:nvSpPr>
          <p:cNvPr id="14" name="CasellaDiTesto 13">
            <a:extLst>
              <a:ext uri="{FF2B5EF4-FFF2-40B4-BE49-F238E27FC236}">
                <a16:creationId xmlns:a16="http://schemas.microsoft.com/office/drawing/2014/main" id="{F02CCD40-C42A-A235-6869-3E2B245D4B7F}"/>
              </a:ext>
            </a:extLst>
          </p:cNvPr>
          <p:cNvSpPr txBox="1"/>
          <p:nvPr/>
        </p:nvSpPr>
        <p:spPr>
          <a:xfrm>
            <a:off x="8310452" y="-6587"/>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Metodi ausiliari</a:t>
            </a:r>
          </a:p>
        </p:txBody>
      </p:sp>
      <p:sp>
        <p:nvSpPr>
          <p:cNvPr id="15" name="CasellaDiTesto 14">
            <a:extLst>
              <a:ext uri="{FF2B5EF4-FFF2-40B4-BE49-F238E27FC236}">
                <a16:creationId xmlns:a16="http://schemas.microsoft.com/office/drawing/2014/main" id="{81F4FFB4-35EC-ABC6-1328-DFB22E37B15F}"/>
              </a:ext>
            </a:extLst>
          </p:cNvPr>
          <p:cNvSpPr txBox="1"/>
          <p:nvPr/>
        </p:nvSpPr>
        <p:spPr>
          <a:xfrm>
            <a:off x="281549" y="-6587"/>
            <a:ext cx="3600000" cy="369332"/>
          </a:xfrm>
          <a:prstGeom prst="rect">
            <a:avLst/>
          </a:prstGeom>
          <a:noFill/>
        </p:spPr>
        <p:txBody>
          <a:bodyPr wrap="square" rtlCol="0">
            <a:spAutoFit/>
          </a:bodyPr>
          <a:lstStyle/>
          <a:p>
            <a:r>
              <a:rPr lang="it-IT" b="1" dirty="0">
                <a:solidFill>
                  <a:srgbClr val="0070C0"/>
                </a:solidFill>
                <a:latin typeface="Cambria" panose="02040503050406030204" pitchFamily="18" charset="0"/>
                <a:ea typeface="Cambria" panose="02040503050406030204" pitchFamily="18" charset="0"/>
              </a:rPr>
              <a:t> 2 – Costruzione della classe</a:t>
            </a:r>
          </a:p>
        </p:txBody>
      </p:sp>
      <p:sp>
        <p:nvSpPr>
          <p:cNvPr id="16" name="CasellaDiTesto 15">
            <a:extLst>
              <a:ext uri="{FF2B5EF4-FFF2-40B4-BE49-F238E27FC236}">
                <a16:creationId xmlns:a16="http://schemas.microsoft.com/office/drawing/2014/main" id="{D7ACF897-9612-4092-5437-043305587B52}"/>
              </a:ext>
            </a:extLst>
          </p:cNvPr>
          <p:cNvSpPr txBox="1"/>
          <p:nvPr/>
        </p:nvSpPr>
        <p:spPr>
          <a:xfrm>
            <a:off x="271385" y="1195666"/>
            <a:ext cx="11628903" cy="830997"/>
          </a:xfrm>
          <a:prstGeom prst="rect">
            <a:avLst/>
          </a:prstGeom>
          <a:noFill/>
        </p:spPr>
        <p:txBody>
          <a:bodyPr wrap="square" rtlCol="0">
            <a:spAutoFit/>
          </a:bodyPr>
          <a:lstStyle/>
          <a:p>
            <a:pPr algn="just"/>
            <a:r>
              <a:rPr lang="it-IT" sz="1600" dirty="0">
                <a:solidFill>
                  <a:srgbClr val="0070C0"/>
                </a:solidFill>
                <a:latin typeface="Cambria" panose="02040503050406030204" pitchFamily="18" charset="0"/>
                <a:ea typeface="Cambria" panose="02040503050406030204" pitchFamily="18" charset="0"/>
              </a:rPr>
              <a:t>Il metodo </a:t>
            </a:r>
            <a:r>
              <a:rPr lang="it-IT" sz="1600" dirty="0" err="1">
                <a:solidFill>
                  <a:srgbClr val="0070C0"/>
                </a:solidFill>
                <a:latin typeface="Consolas" panose="020B0609020204030204" pitchFamily="49" charset="0"/>
                <a:ea typeface="Cambria" panose="02040503050406030204" pitchFamily="18" charset="0"/>
              </a:rPr>
              <a:t>swap_src_dst</a:t>
            </a:r>
            <a:r>
              <a:rPr lang="it-IT" sz="1600" dirty="0">
                <a:solidFill>
                  <a:srgbClr val="0070C0"/>
                </a:solidFill>
                <a:latin typeface="Consolas" panose="020B0609020204030204" pitchFamily="49" charset="0"/>
                <a:ea typeface="Cambria" panose="02040503050406030204" pitchFamily="18" charset="0"/>
              </a:rPr>
              <a:t>() </a:t>
            </a:r>
            <a:r>
              <a:rPr lang="it-IT" sz="1600" dirty="0">
                <a:solidFill>
                  <a:srgbClr val="0070C0"/>
                </a:solidFill>
                <a:latin typeface="Cambria" panose="02040503050406030204" pitchFamily="18" charset="0"/>
                <a:ea typeface="Cambria" panose="02040503050406030204" pitchFamily="18" charset="0"/>
              </a:rPr>
              <a:t>è un metodo introdotto come dettaglio implementativo, per ottenere risultati simil-differenti rispetto al ritaglio e ridimensionamento delle immagini. Intuitivamente dal nome questo metodo non fa altro che invertire l’immagine di partenza con quella di destinazione. </a:t>
            </a:r>
          </a:p>
        </p:txBody>
      </p:sp>
      <p:sp>
        <p:nvSpPr>
          <p:cNvPr id="17" name="CasellaDiTesto 16">
            <a:extLst>
              <a:ext uri="{FF2B5EF4-FFF2-40B4-BE49-F238E27FC236}">
                <a16:creationId xmlns:a16="http://schemas.microsoft.com/office/drawing/2014/main" id="{0D077809-9ED1-55D4-384C-9910CDCD5403}"/>
              </a:ext>
            </a:extLst>
          </p:cNvPr>
          <p:cNvSpPr txBox="1"/>
          <p:nvPr/>
        </p:nvSpPr>
        <p:spPr>
          <a:xfrm>
            <a:off x="281547" y="738665"/>
            <a:ext cx="11628903" cy="457001"/>
          </a:xfrm>
          <a:prstGeom prst="rect">
            <a:avLst/>
          </a:prstGeom>
          <a:gradFill flip="none" rotWithShape="1">
            <a:gsLst>
              <a:gs pos="0">
                <a:schemeClr val="tx1">
                  <a:lumMod val="95000"/>
                  <a:lumOff val="5000"/>
                </a:schemeClr>
              </a:gs>
              <a:gs pos="50000">
                <a:schemeClr val="tx1">
                  <a:lumMod val="85000"/>
                  <a:lumOff val="15000"/>
                </a:schemeClr>
              </a:gs>
              <a:gs pos="100000">
                <a:schemeClr val="tx1">
                  <a:lumMod val="75000"/>
                  <a:lumOff val="25000"/>
                </a:schemeClr>
              </a:gs>
            </a:gsLst>
            <a:lin ang="5400000" scaled="1"/>
            <a:tileRect/>
          </a:gradFill>
        </p:spPr>
        <p:txBody>
          <a:bodyPr wrap="square" tIns="36000" bIns="90000" rtlCol="0">
            <a:spAutoFit/>
          </a:bodyPr>
          <a:lstStyle/>
          <a:p>
            <a:pPr>
              <a:lnSpc>
                <a:spcPct val="150000"/>
              </a:lnSpc>
              <a:buNone/>
            </a:pPr>
            <a:r>
              <a:rPr lang="it-IT" sz="1600" b="0" dirty="0" err="1">
                <a:solidFill>
                  <a:srgbClr val="569CD6"/>
                </a:solidFill>
                <a:effectLst/>
                <a:latin typeface="Consolas" panose="020B0609020204030204" pitchFamily="49" charset="0"/>
              </a:rPr>
              <a:t>def</a:t>
            </a:r>
            <a:r>
              <a:rPr lang="it-IT" sz="1600" b="0" dirty="0">
                <a:solidFill>
                  <a:srgbClr val="D4D4D4"/>
                </a:solidFill>
                <a:effectLst/>
                <a:latin typeface="Consolas" panose="020B0609020204030204" pitchFamily="49" charset="0"/>
              </a:rPr>
              <a:t> </a:t>
            </a:r>
            <a:r>
              <a:rPr lang="it-IT" sz="1600" b="0" dirty="0" err="1">
                <a:solidFill>
                  <a:srgbClr val="DCDCAA"/>
                </a:solidFill>
                <a:effectLst/>
                <a:latin typeface="Consolas" panose="020B0609020204030204" pitchFamily="49" charset="0"/>
              </a:rPr>
              <a:t>swap_src_dst</a:t>
            </a:r>
            <a:r>
              <a:rPr lang="it-IT" sz="1600" b="0" dirty="0">
                <a:solidFill>
                  <a:srgbClr val="D4D4D4"/>
                </a:solidFill>
                <a:effectLst/>
                <a:latin typeface="Consolas" panose="020B0609020204030204" pitchFamily="49" charset="0"/>
              </a:rPr>
              <a:t>():</a:t>
            </a:r>
          </a:p>
        </p:txBody>
      </p:sp>
      <p:sp>
        <p:nvSpPr>
          <p:cNvPr id="18" name="CasellaDiTesto 17">
            <a:extLst>
              <a:ext uri="{FF2B5EF4-FFF2-40B4-BE49-F238E27FC236}">
                <a16:creationId xmlns:a16="http://schemas.microsoft.com/office/drawing/2014/main" id="{8E893A56-5ABA-9FF8-E6E6-FCBDD75CBFD7}"/>
              </a:ext>
            </a:extLst>
          </p:cNvPr>
          <p:cNvSpPr txBox="1"/>
          <p:nvPr/>
        </p:nvSpPr>
        <p:spPr>
          <a:xfrm>
            <a:off x="281547" y="2679561"/>
            <a:ext cx="11628903" cy="1077218"/>
          </a:xfrm>
          <a:prstGeom prst="rect">
            <a:avLst/>
          </a:prstGeom>
          <a:noFill/>
        </p:spPr>
        <p:txBody>
          <a:bodyPr wrap="square" rtlCol="0">
            <a:spAutoFit/>
          </a:bodyPr>
          <a:lstStyle/>
          <a:p>
            <a:pPr algn="just"/>
            <a:r>
              <a:rPr lang="it-IT" sz="1600" dirty="0">
                <a:solidFill>
                  <a:srgbClr val="0070C0"/>
                </a:solidFill>
                <a:latin typeface="Cambria" panose="02040503050406030204" pitchFamily="18" charset="0"/>
                <a:ea typeface="Cambria" panose="02040503050406030204" pitchFamily="18" charset="0"/>
              </a:rPr>
              <a:t>In conclusione, per il sotto-problema 9., si è implementato il metodo </a:t>
            </a:r>
            <a:r>
              <a:rPr lang="it-IT" sz="1600" dirty="0">
                <a:solidFill>
                  <a:srgbClr val="0070C0"/>
                </a:solidFill>
                <a:latin typeface="Consolas" panose="020B0609020204030204" pitchFamily="49" charset="0"/>
                <a:ea typeface="Cambria" panose="02040503050406030204" pitchFamily="18" charset="0"/>
              </a:rPr>
              <a:t>__</a:t>
            </a:r>
            <a:r>
              <a:rPr lang="it-IT" sz="1600" dirty="0" err="1">
                <a:solidFill>
                  <a:srgbClr val="0070C0"/>
                </a:solidFill>
                <a:latin typeface="Consolas" panose="020B0609020204030204" pitchFamily="49" charset="0"/>
                <a:ea typeface="Cambria" panose="02040503050406030204" pitchFamily="18" charset="0"/>
              </a:rPr>
              <a:t>create_video</a:t>
            </a:r>
            <a:r>
              <a:rPr lang="it-IT" sz="1600" dirty="0">
                <a:solidFill>
                  <a:srgbClr val="0070C0"/>
                </a:solidFill>
                <a:latin typeface="Consolas" panose="020B0609020204030204" pitchFamily="49" charset="0"/>
                <a:ea typeface="Cambria" panose="02040503050406030204" pitchFamily="18" charset="0"/>
              </a:rPr>
              <a:t>()</a:t>
            </a:r>
            <a:r>
              <a:rPr lang="it-IT" sz="1600" dirty="0">
                <a:solidFill>
                  <a:srgbClr val="0070C0"/>
                </a:solidFill>
                <a:latin typeface="Cambria" panose="02040503050406030204" pitchFamily="18" charset="0"/>
                <a:ea typeface="Cambria" panose="02040503050406030204" pitchFamily="18" charset="0"/>
              </a:rPr>
              <a:t>, il quale non fa altro che generare il video risultato del face morphing, dati i frame delle immagini passati a parametro, che vengono calcolati precedentemente nel metodo </a:t>
            </a:r>
            <a:r>
              <a:rPr lang="it-IT" sz="1600" dirty="0" err="1">
                <a:solidFill>
                  <a:srgbClr val="0070C0"/>
                </a:solidFill>
                <a:latin typeface="Consolas" panose="020B0609020204030204" pitchFamily="49" charset="0"/>
                <a:ea typeface="Cambria" panose="02040503050406030204" pitchFamily="18" charset="0"/>
              </a:rPr>
              <a:t>morph</a:t>
            </a:r>
            <a:r>
              <a:rPr lang="it-IT" sz="1600" dirty="0">
                <a:solidFill>
                  <a:srgbClr val="0070C0"/>
                </a:solidFill>
                <a:latin typeface="Consolas" panose="020B0609020204030204" pitchFamily="49" charset="0"/>
                <a:ea typeface="Cambria" panose="02040503050406030204" pitchFamily="18" charset="0"/>
              </a:rPr>
              <a:t>()</a:t>
            </a:r>
            <a:r>
              <a:rPr lang="it-IT" sz="1600" dirty="0">
                <a:solidFill>
                  <a:srgbClr val="0070C0"/>
                </a:solidFill>
                <a:latin typeface="Cambria" panose="02040503050406030204" pitchFamily="18" charset="0"/>
                <a:ea typeface="Cambria" panose="02040503050406030204" pitchFamily="18" charset="0"/>
              </a:rPr>
              <a:t>. Il video viene generato se richiesto nel metodo </a:t>
            </a:r>
            <a:r>
              <a:rPr lang="it-IT" sz="1600" dirty="0" err="1">
                <a:solidFill>
                  <a:srgbClr val="0070C0"/>
                </a:solidFill>
                <a:latin typeface="Consolas" panose="020B0609020204030204" pitchFamily="49" charset="0"/>
                <a:ea typeface="Cambria" panose="02040503050406030204" pitchFamily="18" charset="0"/>
              </a:rPr>
              <a:t>morph</a:t>
            </a:r>
            <a:r>
              <a:rPr lang="it-IT" sz="1600" dirty="0">
                <a:solidFill>
                  <a:srgbClr val="0070C0"/>
                </a:solidFill>
                <a:latin typeface="Consolas" panose="020B0609020204030204" pitchFamily="49" charset="0"/>
                <a:ea typeface="Cambria" panose="02040503050406030204" pitchFamily="18" charset="0"/>
              </a:rPr>
              <a:t>()</a:t>
            </a:r>
            <a:r>
              <a:rPr lang="it-IT" sz="1600" dirty="0">
                <a:solidFill>
                  <a:srgbClr val="0070C0"/>
                </a:solidFill>
                <a:latin typeface="Cambria" panose="02040503050406030204" pitchFamily="18" charset="0"/>
                <a:ea typeface="Cambria" panose="02040503050406030204" pitchFamily="18" charset="0"/>
              </a:rPr>
              <a:t>, questo perché conserva in delle variabili locali tutte le informazioni per le trasformazioni, e per non ripete ulteriormente i calcoli, si effettua un semplice controllo.</a:t>
            </a:r>
          </a:p>
        </p:txBody>
      </p:sp>
      <p:sp>
        <p:nvSpPr>
          <p:cNvPr id="19" name="CasellaDiTesto 18">
            <a:extLst>
              <a:ext uri="{FF2B5EF4-FFF2-40B4-BE49-F238E27FC236}">
                <a16:creationId xmlns:a16="http://schemas.microsoft.com/office/drawing/2014/main" id="{F44433D5-6828-D8D0-BE44-5356B69DAB34}"/>
              </a:ext>
            </a:extLst>
          </p:cNvPr>
          <p:cNvSpPr txBox="1"/>
          <p:nvPr/>
        </p:nvSpPr>
        <p:spPr>
          <a:xfrm>
            <a:off x="291708" y="2222560"/>
            <a:ext cx="11628903" cy="457001"/>
          </a:xfrm>
          <a:prstGeom prst="rect">
            <a:avLst/>
          </a:prstGeom>
          <a:gradFill flip="none" rotWithShape="1">
            <a:gsLst>
              <a:gs pos="0">
                <a:schemeClr val="tx1">
                  <a:lumMod val="95000"/>
                  <a:lumOff val="5000"/>
                </a:schemeClr>
              </a:gs>
              <a:gs pos="50000">
                <a:schemeClr val="tx1">
                  <a:lumMod val="85000"/>
                  <a:lumOff val="15000"/>
                </a:schemeClr>
              </a:gs>
              <a:gs pos="100000">
                <a:schemeClr val="tx1">
                  <a:lumMod val="75000"/>
                  <a:lumOff val="25000"/>
                </a:schemeClr>
              </a:gs>
            </a:gsLst>
            <a:lin ang="5400000" scaled="1"/>
            <a:tileRect/>
          </a:gradFill>
        </p:spPr>
        <p:txBody>
          <a:bodyPr wrap="square" tIns="36000" bIns="90000" rtlCol="0">
            <a:spAutoFit/>
          </a:bodyPr>
          <a:lstStyle/>
          <a:p>
            <a:pPr>
              <a:lnSpc>
                <a:spcPct val="150000"/>
              </a:lnSpc>
              <a:buNone/>
            </a:pPr>
            <a:r>
              <a:rPr lang="it-IT" sz="1600" b="0" dirty="0" err="1">
                <a:solidFill>
                  <a:srgbClr val="569CD6"/>
                </a:solidFill>
                <a:effectLst/>
                <a:latin typeface="Consolas" panose="020B0609020204030204" pitchFamily="49" charset="0"/>
              </a:rPr>
              <a:t>def</a:t>
            </a:r>
            <a:r>
              <a:rPr lang="it-IT" sz="1600" b="0" dirty="0">
                <a:solidFill>
                  <a:srgbClr val="D4D4D4"/>
                </a:solidFill>
                <a:effectLst/>
                <a:latin typeface="Consolas" panose="020B0609020204030204" pitchFamily="49" charset="0"/>
              </a:rPr>
              <a:t> </a:t>
            </a:r>
            <a:r>
              <a:rPr lang="it-IT" sz="1600" b="0" dirty="0">
                <a:solidFill>
                  <a:srgbClr val="DCDCAA"/>
                </a:solidFill>
                <a:effectLst/>
                <a:latin typeface="Consolas" panose="020B0609020204030204" pitchFamily="49" charset="0"/>
              </a:rPr>
              <a:t>__</a:t>
            </a:r>
            <a:r>
              <a:rPr lang="it-IT" sz="1600" b="0" dirty="0" err="1">
                <a:solidFill>
                  <a:srgbClr val="DCDCAA"/>
                </a:solidFill>
                <a:effectLst/>
                <a:latin typeface="Consolas" panose="020B0609020204030204" pitchFamily="49" charset="0"/>
              </a:rPr>
              <a:t>create_video</a:t>
            </a:r>
            <a:r>
              <a:rPr lang="it-IT" sz="1600" b="0" dirty="0">
                <a:solidFill>
                  <a:srgbClr val="D4D4D4"/>
                </a:solidFill>
                <a:effectLst/>
                <a:latin typeface="Consolas" panose="020B0609020204030204" pitchFamily="49" charset="0"/>
              </a:rPr>
              <a:t>(</a:t>
            </a:r>
            <a:r>
              <a:rPr lang="it-IT" sz="1600" b="0" dirty="0" err="1">
                <a:solidFill>
                  <a:srgbClr val="9CDCFE"/>
                </a:solidFill>
                <a:effectLst/>
                <a:latin typeface="Consolas" panose="020B0609020204030204" pitchFamily="49" charset="0"/>
              </a:rPr>
              <a:t>filename</a:t>
            </a:r>
            <a:r>
              <a:rPr lang="it-IT" sz="1600" b="0" dirty="0">
                <a:solidFill>
                  <a:srgbClr val="D4D4D4"/>
                </a:solidFill>
                <a:effectLst/>
                <a:latin typeface="Consolas" panose="020B0609020204030204" pitchFamily="49" charset="0"/>
              </a:rPr>
              <a:t>: </a:t>
            </a:r>
            <a:r>
              <a:rPr lang="it-IT" sz="1600" b="0" dirty="0" err="1">
                <a:solidFill>
                  <a:srgbClr val="4EC9B0"/>
                </a:solidFill>
                <a:effectLst/>
                <a:latin typeface="Consolas" panose="020B0609020204030204" pitchFamily="49" charset="0"/>
              </a:rPr>
              <a:t>str</a:t>
            </a:r>
            <a:r>
              <a:rPr lang="it-IT" sz="1600" b="0" dirty="0">
                <a:solidFill>
                  <a:srgbClr val="D4D4D4"/>
                </a:solidFill>
                <a:effectLst/>
                <a:latin typeface="Consolas" panose="020B0609020204030204" pitchFamily="49" charset="0"/>
              </a:rPr>
              <a:t>, </a:t>
            </a:r>
            <a:r>
              <a:rPr lang="it-IT" sz="1600" b="0" dirty="0">
                <a:solidFill>
                  <a:srgbClr val="9CDCFE"/>
                </a:solidFill>
                <a:effectLst/>
                <a:latin typeface="Consolas" panose="020B0609020204030204" pitchFamily="49" charset="0"/>
              </a:rPr>
              <a:t>frames</a:t>
            </a:r>
            <a:r>
              <a:rPr lang="it-IT" sz="1600" b="0" dirty="0">
                <a:solidFill>
                  <a:srgbClr val="D4D4D4"/>
                </a:solidFill>
                <a:effectLst/>
                <a:latin typeface="Consolas" panose="020B0609020204030204" pitchFamily="49" charset="0"/>
              </a:rPr>
              <a:t>: </a:t>
            </a:r>
            <a:r>
              <a:rPr lang="it-IT" sz="1600" b="0" dirty="0">
                <a:solidFill>
                  <a:srgbClr val="4EC9B0"/>
                </a:solidFill>
                <a:effectLst/>
                <a:latin typeface="Consolas" panose="020B0609020204030204" pitchFamily="49" charset="0"/>
              </a:rPr>
              <a:t>list</a:t>
            </a:r>
            <a:r>
              <a:rPr lang="it-IT" sz="1600" b="0" dirty="0">
                <a:solidFill>
                  <a:srgbClr val="D4D4D4"/>
                </a:solidFill>
                <a:effectLst/>
                <a:latin typeface="Consolas" panose="020B0609020204030204" pitchFamily="49" charset="0"/>
              </a:rPr>
              <a:t>):</a:t>
            </a:r>
          </a:p>
        </p:txBody>
      </p:sp>
      <p:pic>
        <p:nvPicPr>
          <p:cNvPr id="21" name="Immagine 20" descr="Immagine che contiene Viso umano, sorriso, persona, vestiti&#10;&#10;Il contenuto generato dall'IA potrebbe non essere corretto.">
            <a:extLst>
              <a:ext uri="{FF2B5EF4-FFF2-40B4-BE49-F238E27FC236}">
                <a16:creationId xmlns:a16="http://schemas.microsoft.com/office/drawing/2014/main" id="{A96E8482-AC33-9217-C47E-1C5604B67A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5405" y="3873303"/>
            <a:ext cx="1780862" cy="2374483"/>
          </a:xfrm>
          <a:prstGeom prst="rect">
            <a:avLst/>
          </a:prstGeom>
        </p:spPr>
      </p:pic>
      <p:pic>
        <p:nvPicPr>
          <p:cNvPr id="23" name="Immagine 22" descr="Immagine che contiene Viso umano, persona, vestiti, sopracciglio&#10;&#10;Il contenuto generato dall'IA potrebbe non essere corretto.">
            <a:extLst>
              <a:ext uri="{FF2B5EF4-FFF2-40B4-BE49-F238E27FC236}">
                <a16:creationId xmlns:a16="http://schemas.microsoft.com/office/drawing/2014/main" id="{A65EEE25-9857-190C-44FA-761109B51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3494" y="3873303"/>
            <a:ext cx="1913012" cy="2379281"/>
          </a:xfrm>
          <a:prstGeom prst="rect">
            <a:avLst/>
          </a:prstGeom>
        </p:spPr>
      </p:pic>
      <p:pic>
        <p:nvPicPr>
          <p:cNvPr id="25" name="Immagine 24" descr="Immagine che contiene Viso umano, persona, vestiti, Mento&#10;&#10;Il contenuto generato dall'IA potrebbe non essere corretto.">
            <a:extLst>
              <a:ext uri="{FF2B5EF4-FFF2-40B4-BE49-F238E27FC236}">
                <a16:creationId xmlns:a16="http://schemas.microsoft.com/office/drawing/2014/main" id="{65353CB0-05A4-A204-5405-75F8C17C5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4038" y="3858267"/>
            <a:ext cx="1934468" cy="2407338"/>
          </a:xfrm>
          <a:prstGeom prst="rect">
            <a:avLst/>
          </a:prstGeom>
        </p:spPr>
      </p:pic>
    </p:spTree>
    <p:extLst>
      <p:ext uri="{BB962C8B-B14F-4D97-AF65-F5344CB8AC3E}">
        <p14:creationId xmlns:p14="http://schemas.microsoft.com/office/powerpoint/2010/main" val="4100201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8D8B4-3AB2-C993-41F6-C00B88DF48D2}"/>
            </a:ext>
          </a:extLst>
        </p:cNvPr>
        <p:cNvGrpSpPr/>
        <p:nvPr/>
      </p:nvGrpSpPr>
      <p:grpSpPr>
        <a:xfrm>
          <a:off x="0" y="0"/>
          <a:ext cx="0" cy="0"/>
          <a:chOff x="0" y="0"/>
          <a:chExt cx="0" cy="0"/>
        </a:xfrm>
      </p:grpSpPr>
      <p:cxnSp>
        <p:nvCxnSpPr>
          <p:cNvPr id="2" name="Straight Connector 9">
            <a:extLst>
              <a:ext uri="{FF2B5EF4-FFF2-40B4-BE49-F238E27FC236}">
                <a16:creationId xmlns:a16="http://schemas.microsoft.com/office/drawing/2014/main" id="{F2545FCE-7301-F7E4-DAD0-201B626730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 name="Rectangle 11">
            <a:extLst>
              <a:ext uri="{FF2B5EF4-FFF2-40B4-BE49-F238E27FC236}">
                <a16:creationId xmlns:a16="http://schemas.microsoft.com/office/drawing/2014/main" id="{31E060DC-1BF5-D07A-6307-C904407948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13">
            <a:extLst>
              <a:ext uri="{FF2B5EF4-FFF2-40B4-BE49-F238E27FC236}">
                <a16:creationId xmlns:a16="http://schemas.microsoft.com/office/drawing/2014/main" id="{8CA95DDC-E00B-E5D3-989A-5423693815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onnettore diritto 4">
            <a:extLst>
              <a:ext uri="{FF2B5EF4-FFF2-40B4-BE49-F238E27FC236}">
                <a16:creationId xmlns:a16="http://schemas.microsoft.com/office/drawing/2014/main" id="{CA82834C-13FB-4BA5-59A2-0247A7F1A09E}"/>
              </a:ext>
            </a:extLst>
          </p:cNvPr>
          <p:cNvCxnSpPr>
            <a:cxnSpLocks/>
          </p:cNvCxnSpPr>
          <p:nvPr/>
        </p:nvCxnSpPr>
        <p:spPr>
          <a:xfrm>
            <a:off x="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6" name="Connettore diritto 5">
            <a:extLst>
              <a:ext uri="{FF2B5EF4-FFF2-40B4-BE49-F238E27FC236}">
                <a16:creationId xmlns:a16="http://schemas.microsoft.com/office/drawing/2014/main" id="{EFFB7E25-300B-F215-FE82-8D5D774F6062}"/>
              </a:ext>
            </a:extLst>
          </p:cNvPr>
          <p:cNvCxnSpPr>
            <a:cxnSpLocks/>
          </p:cNvCxnSpPr>
          <p:nvPr/>
        </p:nvCxnSpPr>
        <p:spPr>
          <a:xfrm>
            <a:off x="859200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7" name="Connettore diritto 6">
            <a:extLst>
              <a:ext uri="{FF2B5EF4-FFF2-40B4-BE49-F238E27FC236}">
                <a16:creationId xmlns:a16="http://schemas.microsoft.com/office/drawing/2014/main" id="{5C4DF6DD-E8C4-095E-7703-94B28F7F8C42}"/>
              </a:ext>
            </a:extLst>
          </p:cNvPr>
          <p:cNvCxnSpPr>
            <a:cxnSpLocks/>
          </p:cNvCxnSpPr>
          <p:nvPr/>
        </p:nvCxnSpPr>
        <p:spPr>
          <a:xfrm>
            <a:off x="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8" name="Connettore diritto 7">
            <a:extLst>
              <a:ext uri="{FF2B5EF4-FFF2-40B4-BE49-F238E27FC236}">
                <a16:creationId xmlns:a16="http://schemas.microsoft.com/office/drawing/2014/main" id="{9D117775-9D48-6501-E22A-1C96B8D2AC6C}"/>
              </a:ext>
            </a:extLst>
          </p:cNvPr>
          <p:cNvCxnSpPr>
            <a:cxnSpLocks/>
          </p:cNvCxnSpPr>
          <p:nvPr/>
        </p:nvCxnSpPr>
        <p:spPr>
          <a:xfrm>
            <a:off x="859200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sp>
        <p:nvSpPr>
          <p:cNvPr id="11" name="CasellaDiTesto 10">
            <a:extLst>
              <a:ext uri="{FF2B5EF4-FFF2-40B4-BE49-F238E27FC236}">
                <a16:creationId xmlns:a16="http://schemas.microsoft.com/office/drawing/2014/main" id="{31CFEF91-B20D-5005-FA00-ADF31BE3908D}"/>
              </a:ext>
            </a:extLst>
          </p:cNvPr>
          <p:cNvSpPr txBox="1"/>
          <p:nvPr/>
        </p:nvSpPr>
        <p:spPr>
          <a:xfrm>
            <a:off x="281548" y="6488668"/>
            <a:ext cx="3600000" cy="369332"/>
          </a:xfrm>
          <a:prstGeom prst="rect">
            <a:avLst/>
          </a:prstGeom>
          <a:noFill/>
        </p:spPr>
        <p:txBody>
          <a:bodyPr wrap="square" rtlCol="0">
            <a:spAutoFit/>
          </a:bodyPr>
          <a:lstStyle/>
          <a:p>
            <a:r>
              <a:rPr lang="it-IT" dirty="0">
                <a:solidFill>
                  <a:srgbClr val="0070C0"/>
                </a:solidFill>
                <a:latin typeface="Cambria" panose="02040503050406030204" pitchFamily="18" charset="0"/>
                <a:ea typeface="Cambria" panose="02040503050406030204" pitchFamily="18" charset="0"/>
              </a:rPr>
              <a:t>10</a:t>
            </a:r>
          </a:p>
        </p:txBody>
      </p:sp>
      <p:sp>
        <p:nvSpPr>
          <p:cNvPr id="13" name="CasellaDiTesto 12">
            <a:extLst>
              <a:ext uri="{FF2B5EF4-FFF2-40B4-BE49-F238E27FC236}">
                <a16:creationId xmlns:a16="http://schemas.microsoft.com/office/drawing/2014/main" id="{88C3130F-50D9-9834-0F8F-5E370F53D089}"/>
              </a:ext>
            </a:extLst>
          </p:cNvPr>
          <p:cNvSpPr txBox="1"/>
          <p:nvPr/>
        </p:nvSpPr>
        <p:spPr>
          <a:xfrm>
            <a:off x="8310452" y="6488668"/>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Andrea Spinelli</a:t>
            </a:r>
          </a:p>
        </p:txBody>
      </p:sp>
      <p:sp>
        <p:nvSpPr>
          <p:cNvPr id="14" name="CasellaDiTesto 13">
            <a:extLst>
              <a:ext uri="{FF2B5EF4-FFF2-40B4-BE49-F238E27FC236}">
                <a16:creationId xmlns:a16="http://schemas.microsoft.com/office/drawing/2014/main" id="{2DECFA93-3786-11BF-2736-1C4763D57A5D}"/>
              </a:ext>
            </a:extLst>
          </p:cNvPr>
          <p:cNvSpPr txBox="1"/>
          <p:nvPr/>
        </p:nvSpPr>
        <p:spPr>
          <a:xfrm>
            <a:off x="8310452" y="-6587"/>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 </a:t>
            </a:r>
          </a:p>
        </p:txBody>
      </p:sp>
      <p:sp>
        <p:nvSpPr>
          <p:cNvPr id="15" name="CasellaDiTesto 14">
            <a:extLst>
              <a:ext uri="{FF2B5EF4-FFF2-40B4-BE49-F238E27FC236}">
                <a16:creationId xmlns:a16="http://schemas.microsoft.com/office/drawing/2014/main" id="{983DCECE-FD72-0B39-0BEB-9A72EE345D6A}"/>
              </a:ext>
            </a:extLst>
          </p:cNvPr>
          <p:cNvSpPr txBox="1"/>
          <p:nvPr/>
        </p:nvSpPr>
        <p:spPr>
          <a:xfrm>
            <a:off x="281548" y="-6587"/>
            <a:ext cx="4036451" cy="369332"/>
          </a:xfrm>
          <a:prstGeom prst="rect">
            <a:avLst/>
          </a:prstGeom>
          <a:noFill/>
        </p:spPr>
        <p:txBody>
          <a:bodyPr wrap="square" rtlCol="0">
            <a:spAutoFit/>
          </a:bodyPr>
          <a:lstStyle/>
          <a:p>
            <a:r>
              <a:rPr lang="it-IT" b="1" dirty="0">
                <a:solidFill>
                  <a:srgbClr val="0070C0"/>
                </a:solidFill>
                <a:latin typeface="Cambria" panose="02040503050406030204" pitchFamily="18" charset="0"/>
                <a:ea typeface="Cambria" panose="02040503050406030204" pitchFamily="18" charset="0"/>
              </a:rPr>
              <a:t>3 – Documentazione e osservazioni</a:t>
            </a:r>
          </a:p>
        </p:txBody>
      </p:sp>
      <p:sp>
        <p:nvSpPr>
          <p:cNvPr id="9" name="CasellaDiTesto 8">
            <a:extLst>
              <a:ext uri="{FF2B5EF4-FFF2-40B4-BE49-F238E27FC236}">
                <a16:creationId xmlns:a16="http://schemas.microsoft.com/office/drawing/2014/main" id="{E0A48028-6ECC-7DE0-D167-09C73C7CF3CC}"/>
              </a:ext>
            </a:extLst>
          </p:cNvPr>
          <p:cNvSpPr txBox="1"/>
          <p:nvPr/>
        </p:nvSpPr>
        <p:spPr>
          <a:xfrm>
            <a:off x="281549" y="738664"/>
            <a:ext cx="11628903" cy="4647426"/>
          </a:xfrm>
          <a:prstGeom prst="rect">
            <a:avLst/>
          </a:prstGeom>
          <a:noFill/>
        </p:spPr>
        <p:txBody>
          <a:bodyPr wrap="square" rtlCol="0">
            <a:spAutoFit/>
          </a:bodyPr>
          <a:lstStyle/>
          <a:p>
            <a:pPr algn="just">
              <a:spcAft>
                <a:spcPts val="600"/>
              </a:spcAft>
            </a:pPr>
            <a:r>
              <a:rPr lang="it-IT" sz="1600" dirty="0">
                <a:solidFill>
                  <a:srgbClr val="0070C0"/>
                </a:solidFill>
                <a:latin typeface="Cambria" panose="02040503050406030204" pitchFamily="18" charset="0"/>
                <a:ea typeface="Cambria" panose="02040503050406030204" pitchFamily="18" charset="0"/>
              </a:rPr>
              <a:t>Avendo fatto uso di Python, per la risoluzione del problema, la documentazione del codice è stata definita nella classe </a:t>
            </a:r>
            <a:r>
              <a:rPr lang="it-IT" sz="1600" dirty="0" err="1">
                <a:solidFill>
                  <a:srgbClr val="0070C0"/>
                </a:solidFill>
                <a:latin typeface="Consolas" panose="020B0609020204030204" pitchFamily="49" charset="0"/>
                <a:ea typeface="Cambria" panose="02040503050406030204" pitchFamily="18" charset="0"/>
              </a:rPr>
              <a:t>Morpher</a:t>
            </a:r>
            <a:r>
              <a:rPr lang="it-IT" sz="1600" dirty="0">
                <a:solidFill>
                  <a:srgbClr val="0070C0"/>
                </a:solidFill>
                <a:latin typeface="Cambria" panose="02040503050406030204" pitchFamily="18" charset="0"/>
                <a:ea typeface="Cambria" panose="02040503050406030204" pitchFamily="18" charset="0"/>
              </a:rPr>
              <a:t>.</a:t>
            </a:r>
          </a:p>
          <a:p>
            <a:pPr algn="just">
              <a:spcAft>
                <a:spcPts val="600"/>
              </a:spcAft>
            </a:pPr>
            <a:r>
              <a:rPr lang="it-IT" sz="1600" dirty="0">
                <a:solidFill>
                  <a:srgbClr val="0070C0"/>
                </a:solidFill>
                <a:latin typeface="Cambria" panose="02040503050406030204" pitchFamily="18" charset="0"/>
                <a:ea typeface="Cambria" panose="02040503050406030204" pitchFamily="18" charset="0"/>
              </a:rPr>
              <a:t>La documentazione dei metodi è stata generata facendo uso di </a:t>
            </a:r>
            <a:r>
              <a:rPr lang="it-IT" sz="1600" dirty="0" err="1">
                <a:solidFill>
                  <a:srgbClr val="0070C0"/>
                </a:solidFill>
                <a:latin typeface="Cambria" panose="02040503050406030204" pitchFamily="18" charset="0"/>
                <a:ea typeface="Cambria" panose="02040503050406030204" pitchFamily="18" charset="0"/>
              </a:rPr>
              <a:t>Copilot</a:t>
            </a:r>
            <a:r>
              <a:rPr lang="it-IT" sz="1600" dirty="0">
                <a:solidFill>
                  <a:srgbClr val="0070C0"/>
                </a:solidFill>
                <a:latin typeface="Cambria" panose="02040503050406030204" pitchFamily="18" charset="0"/>
                <a:ea typeface="Cambria" panose="02040503050406030204" pitchFamily="18" charset="0"/>
              </a:rPr>
              <a:t>, dandogli come riferimento la classe stessa e opportuni prompt, in modo tale che generasse più con riferimenti locali che online. Ad ogni modo, dopo la generazione, si è revisionata la documentazione per ciascun metodo correggendo eventuali errori.</a:t>
            </a:r>
          </a:p>
          <a:p>
            <a:pPr algn="just">
              <a:spcAft>
                <a:spcPts val="600"/>
              </a:spcAft>
            </a:pPr>
            <a:r>
              <a:rPr lang="it-IT" sz="1600" dirty="0">
                <a:solidFill>
                  <a:srgbClr val="0070C0"/>
                </a:solidFill>
                <a:latin typeface="Cambria" panose="02040503050406030204" pitchFamily="18" charset="0"/>
                <a:ea typeface="Cambria" panose="02040503050406030204" pitchFamily="18" charset="0"/>
              </a:rPr>
              <a:t>Le singole e porzioni di codice di tutta la classe invece è stata commentata passo </a:t>
            </a:r>
            <a:r>
              <a:rPr lang="it-IT" sz="1600" dirty="0" err="1">
                <a:solidFill>
                  <a:srgbClr val="0070C0"/>
                </a:solidFill>
                <a:latin typeface="Cambria" panose="02040503050406030204" pitchFamily="18" charset="0"/>
                <a:ea typeface="Cambria" panose="02040503050406030204" pitchFamily="18" charset="0"/>
              </a:rPr>
              <a:t>passo</a:t>
            </a:r>
            <a:r>
              <a:rPr lang="it-IT" sz="1600" dirty="0">
                <a:solidFill>
                  <a:srgbClr val="0070C0"/>
                </a:solidFill>
                <a:latin typeface="Cambria" panose="02040503050406030204" pitchFamily="18" charset="0"/>
                <a:ea typeface="Cambria" panose="02040503050406030204" pitchFamily="18" charset="0"/>
              </a:rPr>
              <a:t> che si scriveva il codice.</a:t>
            </a:r>
          </a:p>
          <a:p>
            <a:pPr algn="just">
              <a:spcAft>
                <a:spcPts val="600"/>
              </a:spcAft>
            </a:pPr>
            <a:endParaRPr lang="it-IT" sz="1600" dirty="0">
              <a:solidFill>
                <a:srgbClr val="0070C0"/>
              </a:solidFill>
              <a:latin typeface="Cambria" panose="02040503050406030204" pitchFamily="18" charset="0"/>
              <a:ea typeface="Cambria" panose="02040503050406030204" pitchFamily="18" charset="0"/>
            </a:endParaRPr>
          </a:p>
          <a:p>
            <a:pPr algn="just">
              <a:spcAft>
                <a:spcPts val="600"/>
              </a:spcAft>
            </a:pPr>
            <a:r>
              <a:rPr lang="it-IT" sz="1600" b="1" dirty="0">
                <a:solidFill>
                  <a:srgbClr val="0070C0"/>
                </a:solidFill>
                <a:latin typeface="Cambria" panose="02040503050406030204" pitchFamily="18" charset="0"/>
                <a:ea typeface="Cambria" panose="02040503050406030204" pitchFamily="18" charset="0"/>
              </a:rPr>
              <a:t>Osservazioni finali</a:t>
            </a:r>
            <a:r>
              <a:rPr lang="it-IT" sz="1600" dirty="0">
                <a:solidFill>
                  <a:srgbClr val="0070C0"/>
                </a:solidFill>
                <a:latin typeface="Cambria" panose="02040503050406030204" pitchFamily="18" charset="0"/>
                <a:ea typeface="Cambria" panose="02040503050406030204" pitchFamily="18" charset="0"/>
              </a:rPr>
              <a:t>:</a:t>
            </a:r>
          </a:p>
          <a:p>
            <a:pPr marL="285750" indent="-285750" algn="just">
              <a:spcAft>
                <a:spcPts val="600"/>
              </a:spcAft>
              <a:buFont typeface="Arial" panose="020B0604020202020204" pitchFamily="34" charset="0"/>
              <a:buChar char="•"/>
            </a:pPr>
            <a:r>
              <a:rPr lang="it-IT" sz="1600" dirty="0">
                <a:solidFill>
                  <a:srgbClr val="0070C0"/>
                </a:solidFill>
                <a:latin typeface="Cambria" panose="02040503050406030204" pitchFamily="18" charset="0"/>
                <a:ea typeface="Cambria" panose="02040503050406030204" pitchFamily="18" charset="0"/>
              </a:rPr>
              <a:t>La visibilità dei metodi della classe </a:t>
            </a:r>
            <a:r>
              <a:rPr lang="it-IT" sz="1600" dirty="0" err="1">
                <a:solidFill>
                  <a:srgbClr val="0070C0"/>
                </a:solidFill>
                <a:latin typeface="Consolas" panose="020B0609020204030204" pitchFamily="49" charset="0"/>
                <a:ea typeface="Cambria" panose="02040503050406030204" pitchFamily="18" charset="0"/>
              </a:rPr>
              <a:t>Morpher</a:t>
            </a:r>
            <a:r>
              <a:rPr lang="it-IT" sz="1600" dirty="0">
                <a:solidFill>
                  <a:srgbClr val="0070C0"/>
                </a:solidFill>
                <a:latin typeface="Cambria" panose="02040503050406030204" pitchFamily="18" charset="0"/>
                <a:ea typeface="Cambria" panose="02040503050406030204" pitchFamily="18" charset="0"/>
              </a:rPr>
              <a:t> è stata strutturata in modo tale che, quando si richiama il modulo, il programmatore debba solamente inizializzare l’oggetto e richiamare il metodo </a:t>
            </a:r>
            <a:r>
              <a:rPr lang="it-IT" sz="1600" dirty="0" err="1">
                <a:solidFill>
                  <a:srgbClr val="0070C0"/>
                </a:solidFill>
                <a:latin typeface="Consolas" panose="020B0609020204030204" pitchFamily="49" charset="0"/>
                <a:ea typeface="Cambria" panose="02040503050406030204" pitchFamily="18" charset="0"/>
              </a:rPr>
              <a:t>morph</a:t>
            </a:r>
            <a:r>
              <a:rPr lang="it-IT" sz="1600" dirty="0">
                <a:solidFill>
                  <a:srgbClr val="0070C0"/>
                </a:solidFill>
                <a:latin typeface="Consolas" panose="020B0609020204030204" pitchFamily="49" charset="0"/>
                <a:ea typeface="Cambria" panose="02040503050406030204" pitchFamily="18" charset="0"/>
              </a:rPr>
              <a:t>()</a:t>
            </a:r>
            <a:r>
              <a:rPr lang="it-IT" sz="1600" dirty="0">
                <a:solidFill>
                  <a:srgbClr val="0070C0"/>
                </a:solidFill>
                <a:latin typeface="Cambria" panose="02040503050406030204" pitchFamily="18" charset="0"/>
                <a:ea typeface="Cambria" panose="02040503050406030204" pitchFamily="18" charset="0"/>
              </a:rPr>
              <a:t>, passando gli opportuni parametri. Eventualmente si possono scambiare le immagini con il metodo </a:t>
            </a:r>
            <a:r>
              <a:rPr lang="it-IT" sz="1600" dirty="0" err="1">
                <a:solidFill>
                  <a:srgbClr val="0070C0"/>
                </a:solidFill>
                <a:latin typeface="Consolas" panose="020B0609020204030204" pitchFamily="49" charset="0"/>
                <a:ea typeface="Cambria" panose="02040503050406030204" pitchFamily="18" charset="0"/>
              </a:rPr>
              <a:t>swap_src_dst</a:t>
            </a:r>
            <a:r>
              <a:rPr lang="it-IT" sz="1600" dirty="0">
                <a:solidFill>
                  <a:srgbClr val="0070C0"/>
                </a:solidFill>
                <a:latin typeface="Consolas" panose="020B0609020204030204" pitchFamily="49" charset="0"/>
                <a:ea typeface="Cambria" panose="02040503050406030204" pitchFamily="18" charset="0"/>
              </a:rPr>
              <a:t>()</a:t>
            </a:r>
            <a:r>
              <a:rPr lang="it-IT" sz="1600" dirty="0">
                <a:solidFill>
                  <a:srgbClr val="0070C0"/>
                </a:solidFill>
                <a:latin typeface="Cambria" panose="02040503050406030204" pitchFamily="18" charset="0"/>
                <a:ea typeface="Cambria" panose="02040503050406030204" pitchFamily="18" charset="0"/>
              </a:rPr>
              <a:t>.</a:t>
            </a:r>
          </a:p>
          <a:p>
            <a:pPr marL="285750" indent="-285750" algn="just">
              <a:spcAft>
                <a:spcPts val="600"/>
              </a:spcAft>
              <a:buFont typeface="Arial" panose="020B0604020202020204" pitchFamily="34" charset="0"/>
              <a:buChar char="•"/>
            </a:pPr>
            <a:r>
              <a:rPr lang="it-IT" sz="1600" dirty="0">
                <a:solidFill>
                  <a:srgbClr val="0070C0"/>
                </a:solidFill>
                <a:latin typeface="Cambria" panose="02040503050406030204" pitchFamily="18" charset="0"/>
                <a:ea typeface="Cambria" panose="02040503050406030204" pitchFamily="18" charset="0"/>
              </a:rPr>
              <a:t>La differenziazione dei parametri di </a:t>
            </a:r>
            <a:r>
              <a:rPr lang="it-IT" sz="1600" dirty="0" err="1">
                <a:solidFill>
                  <a:srgbClr val="0070C0"/>
                </a:solidFill>
                <a:latin typeface="Cambria" panose="02040503050406030204" pitchFamily="18" charset="0"/>
                <a:ea typeface="Cambria" panose="02040503050406030204" pitchFamily="18" charset="0"/>
              </a:rPr>
              <a:t>warping</a:t>
            </a:r>
            <a:r>
              <a:rPr lang="it-IT" sz="1600" dirty="0">
                <a:solidFill>
                  <a:srgbClr val="0070C0"/>
                </a:solidFill>
                <a:latin typeface="Cambria" panose="02040503050406030204" pitchFamily="18" charset="0"/>
                <a:ea typeface="Cambria" panose="02040503050406030204" pitchFamily="18" charset="0"/>
              </a:rPr>
              <a:t> e </a:t>
            </a:r>
            <a:r>
              <a:rPr lang="it-IT" sz="1600" dirty="0" err="1">
                <a:solidFill>
                  <a:srgbClr val="0070C0"/>
                </a:solidFill>
                <a:latin typeface="Cambria" panose="02040503050406030204" pitchFamily="18" charset="0"/>
                <a:ea typeface="Cambria" panose="02040503050406030204" pitchFamily="18" charset="0"/>
              </a:rPr>
              <a:t>blending</a:t>
            </a:r>
            <a:r>
              <a:rPr lang="it-IT" sz="1600" dirty="0">
                <a:solidFill>
                  <a:srgbClr val="0070C0"/>
                </a:solidFill>
                <a:latin typeface="Cambria" panose="02040503050406030204" pitchFamily="18" charset="0"/>
                <a:ea typeface="Cambria" panose="02040503050406030204" pitchFamily="18" charset="0"/>
              </a:rPr>
              <a:t> concede più scelta e varietà del face morphing delle immagini, mantenendo lo stesso risultato.</a:t>
            </a:r>
          </a:p>
          <a:p>
            <a:pPr marL="285750" indent="-285750" algn="just">
              <a:spcAft>
                <a:spcPts val="600"/>
              </a:spcAft>
              <a:buFont typeface="Arial" panose="020B0604020202020204" pitchFamily="34" charset="0"/>
              <a:buChar char="•"/>
            </a:pPr>
            <a:r>
              <a:rPr lang="it-IT" sz="1600" dirty="0">
                <a:solidFill>
                  <a:srgbClr val="0070C0"/>
                </a:solidFill>
                <a:latin typeface="Cambria" panose="02040503050406030204" pitchFamily="18" charset="0"/>
                <a:ea typeface="Cambria" panose="02040503050406030204" pitchFamily="18" charset="0"/>
              </a:rPr>
              <a:t>Il metodo </a:t>
            </a:r>
            <a:r>
              <a:rPr lang="it-IT" sz="1600" dirty="0">
                <a:solidFill>
                  <a:srgbClr val="0070C0"/>
                </a:solidFill>
                <a:latin typeface="Consolas" panose="020B0609020204030204" pitchFamily="49" charset="0"/>
                <a:ea typeface="Cambria" panose="02040503050406030204" pitchFamily="18" charset="0"/>
              </a:rPr>
              <a:t>__</a:t>
            </a:r>
            <a:r>
              <a:rPr lang="it-IT" sz="1600" dirty="0" err="1">
                <a:solidFill>
                  <a:srgbClr val="0070C0"/>
                </a:solidFill>
                <a:latin typeface="Consolas" panose="020B0609020204030204" pitchFamily="49" charset="0"/>
                <a:ea typeface="Cambria" panose="02040503050406030204" pitchFamily="18" charset="0"/>
              </a:rPr>
              <a:t>crop_faces</a:t>
            </a:r>
            <a:r>
              <a:rPr lang="it-IT" sz="1600" dirty="0">
                <a:solidFill>
                  <a:srgbClr val="0070C0"/>
                </a:solidFill>
                <a:latin typeface="Consolas" panose="020B0609020204030204" pitchFamily="49" charset="0"/>
                <a:ea typeface="Cambria" panose="02040503050406030204" pitchFamily="18" charset="0"/>
              </a:rPr>
              <a:t>() </a:t>
            </a:r>
            <a:r>
              <a:rPr lang="it-IT" sz="1600" dirty="0">
                <a:solidFill>
                  <a:srgbClr val="0070C0"/>
                </a:solidFill>
                <a:latin typeface="Cambria" panose="02040503050406030204" pitchFamily="18" charset="0"/>
                <a:ea typeface="Cambria" panose="02040503050406030204" pitchFamily="18" charset="0"/>
              </a:rPr>
              <a:t>tiene conto a risolvere i problemi di dimensione delle immagini e dei volti in ‘primo’ e ‘secondo’ piano. Per quanto il risultato finale del face morphing sia ottimale, è necessario evidenziare che se le immagini sono eccessivamente differenti di dimensione e profondità, si potrebbero avere alcune deformazioni morfologiche dei volti. </a:t>
            </a:r>
          </a:p>
          <a:p>
            <a:pPr marL="285750" indent="-285750" algn="just">
              <a:spcAft>
                <a:spcPts val="600"/>
              </a:spcAft>
              <a:buFont typeface="Arial" panose="020B0604020202020204" pitchFamily="34" charset="0"/>
              <a:buChar char="•"/>
            </a:pPr>
            <a:endParaRPr lang="it-IT" sz="1600" dirty="0">
              <a:solidFill>
                <a:srgbClr val="0070C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01954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AED49-B6C1-1977-1081-5949C52C786A}"/>
            </a:ext>
          </a:extLst>
        </p:cNvPr>
        <p:cNvGrpSpPr/>
        <p:nvPr/>
      </p:nvGrpSpPr>
      <p:grpSpPr>
        <a:xfrm>
          <a:off x="0" y="0"/>
          <a:ext cx="0" cy="0"/>
          <a:chOff x="0" y="0"/>
          <a:chExt cx="0" cy="0"/>
        </a:xfrm>
      </p:grpSpPr>
      <p:cxnSp>
        <p:nvCxnSpPr>
          <p:cNvPr id="2" name="Straight Connector 9">
            <a:extLst>
              <a:ext uri="{FF2B5EF4-FFF2-40B4-BE49-F238E27FC236}">
                <a16:creationId xmlns:a16="http://schemas.microsoft.com/office/drawing/2014/main" id="{B225E48E-82B8-0C70-14B5-73A764850F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 name="Rectangle 11">
            <a:extLst>
              <a:ext uri="{FF2B5EF4-FFF2-40B4-BE49-F238E27FC236}">
                <a16:creationId xmlns:a16="http://schemas.microsoft.com/office/drawing/2014/main" id="{9A2014E7-49E9-EAD7-FB82-24A34B434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13">
            <a:extLst>
              <a:ext uri="{FF2B5EF4-FFF2-40B4-BE49-F238E27FC236}">
                <a16:creationId xmlns:a16="http://schemas.microsoft.com/office/drawing/2014/main" id="{7345983F-A3A6-B0D7-27F2-57E2230AA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onnettore diritto 4">
            <a:extLst>
              <a:ext uri="{FF2B5EF4-FFF2-40B4-BE49-F238E27FC236}">
                <a16:creationId xmlns:a16="http://schemas.microsoft.com/office/drawing/2014/main" id="{F4541493-4415-80BD-7E8D-579CA90B6CA7}"/>
              </a:ext>
            </a:extLst>
          </p:cNvPr>
          <p:cNvCxnSpPr>
            <a:cxnSpLocks/>
          </p:cNvCxnSpPr>
          <p:nvPr/>
        </p:nvCxnSpPr>
        <p:spPr>
          <a:xfrm>
            <a:off x="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6" name="Connettore diritto 5">
            <a:extLst>
              <a:ext uri="{FF2B5EF4-FFF2-40B4-BE49-F238E27FC236}">
                <a16:creationId xmlns:a16="http://schemas.microsoft.com/office/drawing/2014/main" id="{6B6BDC23-2FF3-510D-CF79-9E7147311487}"/>
              </a:ext>
            </a:extLst>
          </p:cNvPr>
          <p:cNvCxnSpPr>
            <a:cxnSpLocks/>
          </p:cNvCxnSpPr>
          <p:nvPr/>
        </p:nvCxnSpPr>
        <p:spPr>
          <a:xfrm>
            <a:off x="859200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7" name="Connettore diritto 6">
            <a:extLst>
              <a:ext uri="{FF2B5EF4-FFF2-40B4-BE49-F238E27FC236}">
                <a16:creationId xmlns:a16="http://schemas.microsoft.com/office/drawing/2014/main" id="{A4D277F9-DF88-5937-2B1D-0C01BB8A6C7C}"/>
              </a:ext>
            </a:extLst>
          </p:cNvPr>
          <p:cNvCxnSpPr>
            <a:cxnSpLocks/>
          </p:cNvCxnSpPr>
          <p:nvPr/>
        </p:nvCxnSpPr>
        <p:spPr>
          <a:xfrm>
            <a:off x="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8" name="Connettore diritto 7">
            <a:extLst>
              <a:ext uri="{FF2B5EF4-FFF2-40B4-BE49-F238E27FC236}">
                <a16:creationId xmlns:a16="http://schemas.microsoft.com/office/drawing/2014/main" id="{33E77756-EDC2-569D-2F16-0065A7D01B04}"/>
              </a:ext>
            </a:extLst>
          </p:cNvPr>
          <p:cNvCxnSpPr>
            <a:cxnSpLocks/>
          </p:cNvCxnSpPr>
          <p:nvPr/>
        </p:nvCxnSpPr>
        <p:spPr>
          <a:xfrm>
            <a:off x="859200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sp>
        <p:nvSpPr>
          <p:cNvPr id="11" name="CasellaDiTesto 10">
            <a:extLst>
              <a:ext uri="{FF2B5EF4-FFF2-40B4-BE49-F238E27FC236}">
                <a16:creationId xmlns:a16="http://schemas.microsoft.com/office/drawing/2014/main" id="{11C4B9D4-EB3B-7C27-728A-C56FFD84693C}"/>
              </a:ext>
            </a:extLst>
          </p:cNvPr>
          <p:cNvSpPr txBox="1"/>
          <p:nvPr/>
        </p:nvSpPr>
        <p:spPr>
          <a:xfrm>
            <a:off x="281548" y="6482080"/>
            <a:ext cx="3600000" cy="369332"/>
          </a:xfrm>
          <a:prstGeom prst="rect">
            <a:avLst/>
          </a:prstGeom>
          <a:noFill/>
        </p:spPr>
        <p:txBody>
          <a:bodyPr wrap="square" rtlCol="0">
            <a:spAutoFit/>
          </a:bodyPr>
          <a:lstStyle/>
          <a:p>
            <a:r>
              <a:rPr lang="it-IT" dirty="0">
                <a:solidFill>
                  <a:srgbClr val="0070C0"/>
                </a:solidFill>
                <a:latin typeface="Cambria" panose="02040503050406030204" pitchFamily="18" charset="0"/>
                <a:ea typeface="Cambria" panose="02040503050406030204" pitchFamily="18" charset="0"/>
              </a:rPr>
              <a:t>11</a:t>
            </a:r>
          </a:p>
        </p:txBody>
      </p:sp>
      <p:sp>
        <p:nvSpPr>
          <p:cNvPr id="13" name="CasellaDiTesto 12">
            <a:extLst>
              <a:ext uri="{FF2B5EF4-FFF2-40B4-BE49-F238E27FC236}">
                <a16:creationId xmlns:a16="http://schemas.microsoft.com/office/drawing/2014/main" id="{A47DC9C1-6D10-8910-E8AE-A0B1B4F7E81E}"/>
              </a:ext>
            </a:extLst>
          </p:cNvPr>
          <p:cNvSpPr txBox="1"/>
          <p:nvPr/>
        </p:nvSpPr>
        <p:spPr>
          <a:xfrm>
            <a:off x="8310452" y="6488668"/>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Andrea Spinelli</a:t>
            </a:r>
          </a:p>
        </p:txBody>
      </p:sp>
      <p:sp>
        <p:nvSpPr>
          <p:cNvPr id="14" name="CasellaDiTesto 13">
            <a:extLst>
              <a:ext uri="{FF2B5EF4-FFF2-40B4-BE49-F238E27FC236}">
                <a16:creationId xmlns:a16="http://schemas.microsoft.com/office/drawing/2014/main" id="{67226699-5BEB-6F26-9E64-C701F4381CA9}"/>
              </a:ext>
            </a:extLst>
          </p:cNvPr>
          <p:cNvSpPr txBox="1"/>
          <p:nvPr/>
        </p:nvSpPr>
        <p:spPr>
          <a:xfrm>
            <a:off x="8310452" y="-6587"/>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Coppia 1</a:t>
            </a:r>
          </a:p>
        </p:txBody>
      </p:sp>
      <p:sp>
        <p:nvSpPr>
          <p:cNvPr id="15" name="CasellaDiTesto 14">
            <a:extLst>
              <a:ext uri="{FF2B5EF4-FFF2-40B4-BE49-F238E27FC236}">
                <a16:creationId xmlns:a16="http://schemas.microsoft.com/office/drawing/2014/main" id="{92755218-B9FD-2E0C-5B08-B2C00CF36E58}"/>
              </a:ext>
            </a:extLst>
          </p:cNvPr>
          <p:cNvSpPr txBox="1"/>
          <p:nvPr/>
        </p:nvSpPr>
        <p:spPr>
          <a:xfrm>
            <a:off x="281549" y="-6587"/>
            <a:ext cx="3600000" cy="369332"/>
          </a:xfrm>
          <a:prstGeom prst="rect">
            <a:avLst/>
          </a:prstGeom>
          <a:noFill/>
        </p:spPr>
        <p:txBody>
          <a:bodyPr wrap="square" rtlCol="0">
            <a:spAutoFit/>
          </a:bodyPr>
          <a:lstStyle/>
          <a:p>
            <a:r>
              <a:rPr lang="it-IT" b="1" dirty="0">
                <a:solidFill>
                  <a:srgbClr val="0070C0"/>
                </a:solidFill>
                <a:latin typeface="Cambria" panose="02040503050406030204" pitchFamily="18" charset="0"/>
                <a:ea typeface="Cambria" panose="02040503050406030204" pitchFamily="18" charset="0"/>
              </a:rPr>
              <a:t>4 – Risultati</a:t>
            </a:r>
          </a:p>
        </p:txBody>
      </p:sp>
      <p:pic>
        <p:nvPicPr>
          <p:cNvPr id="10" name="Immagine 9">
            <a:extLst>
              <a:ext uri="{FF2B5EF4-FFF2-40B4-BE49-F238E27FC236}">
                <a16:creationId xmlns:a16="http://schemas.microsoft.com/office/drawing/2014/main" id="{DA8B75A7-4213-08AD-8A6D-1514C6B4A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9025" y="1881657"/>
            <a:ext cx="3473407" cy="4320000"/>
          </a:xfrm>
          <a:prstGeom prst="rect">
            <a:avLst/>
          </a:prstGeom>
        </p:spPr>
      </p:pic>
      <p:pic>
        <p:nvPicPr>
          <p:cNvPr id="16" name="Immagine 15">
            <a:extLst>
              <a:ext uri="{FF2B5EF4-FFF2-40B4-BE49-F238E27FC236}">
                <a16:creationId xmlns:a16="http://schemas.microsoft.com/office/drawing/2014/main" id="{CD982AFF-5515-C3EA-A9B3-29D84D0D2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296" y="1881657"/>
            <a:ext cx="3473407" cy="4320000"/>
          </a:xfrm>
          <a:prstGeom prst="rect">
            <a:avLst/>
          </a:prstGeom>
        </p:spPr>
      </p:pic>
      <p:pic>
        <p:nvPicPr>
          <p:cNvPr id="25" name="Immagine 24">
            <a:extLst>
              <a:ext uri="{FF2B5EF4-FFF2-40B4-BE49-F238E27FC236}">
                <a16:creationId xmlns:a16="http://schemas.microsoft.com/office/drawing/2014/main" id="{9C1394AC-2EF6-08D6-B9E6-17F9D2FCF0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570" y="1881657"/>
            <a:ext cx="3473407" cy="4320000"/>
          </a:xfrm>
          <a:prstGeom prst="rect">
            <a:avLst/>
          </a:prstGeom>
        </p:spPr>
      </p:pic>
      <p:sp>
        <p:nvSpPr>
          <p:cNvPr id="28" name="CasellaDiTesto 27">
            <a:extLst>
              <a:ext uri="{FF2B5EF4-FFF2-40B4-BE49-F238E27FC236}">
                <a16:creationId xmlns:a16="http://schemas.microsoft.com/office/drawing/2014/main" id="{84B870DF-54F3-6279-D86E-D10F3B7674DD}"/>
              </a:ext>
            </a:extLst>
          </p:cNvPr>
          <p:cNvSpPr txBox="1"/>
          <p:nvPr/>
        </p:nvSpPr>
        <p:spPr>
          <a:xfrm>
            <a:off x="281548" y="1311192"/>
            <a:ext cx="3240000" cy="369332"/>
          </a:xfrm>
          <a:prstGeom prst="rect">
            <a:avLst/>
          </a:prstGeom>
          <a:noFill/>
        </p:spPr>
        <p:txBody>
          <a:bodyPr wrap="square" rtlCol="0">
            <a:spAutoFit/>
          </a:bodyPr>
          <a:lstStyle/>
          <a:p>
            <a:pPr algn="ctr"/>
            <a:r>
              <a:rPr lang="it-IT" dirty="0" err="1">
                <a:solidFill>
                  <a:srgbClr val="0070C0"/>
                </a:solidFill>
                <a:latin typeface="Consolas" panose="020B0609020204030204" pitchFamily="49" charset="0"/>
                <a:ea typeface="Cambria" panose="02040503050406030204" pitchFamily="18" charset="0"/>
              </a:rPr>
              <a:t>warp_t</a:t>
            </a:r>
            <a:r>
              <a:rPr lang="it-IT" dirty="0">
                <a:solidFill>
                  <a:srgbClr val="0070C0"/>
                </a:solidFill>
                <a:latin typeface="Consolas" panose="020B0609020204030204" pitchFamily="49" charset="0"/>
                <a:ea typeface="Cambria" panose="02040503050406030204" pitchFamily="18" charset="0"/>
              </a:rPr>
              <a:t> = 0.1,		t=0.5</a:t>
            </a:r>
          </a:p>
        </p:txBody>
      </p:sp>
      <p:sp>
        <p:nvSpPr>
          <p:cNvPr id="29" name="CasellaDiTesto 28">
            <a:extLst>
              <a:ext uri="{FF2B5EF4-FFF2-40B4-BE49-F238E27FC236}">
                <a16:creationId xmlns:a16="http://schemas.microsoft.com/office/drawing/2014/main" id="{A9B96B2D-CFBA-7115-5F10-7451BA2980F2}"/>
              </a:ext>
            </a:extLst>
          </p:cNvPr>
          <p:cNvSpPr txBox="1"/>
          <p:nvPr/>
        </p:nvSpPr>
        <p:spPr>
          <a:xfrm>
            <a:off x="4476000" y="1311192"/>
            <a:ext cx="3240000" cy="369332"/>
          </a:xfrm>
          <a:prstGeom prst="rect">
            <a:avLst/>
          </a:prstGeom>
          <a:noFill/>
        </p:spPr>
        <p:txBody>
          <a:bodyPr wrap="square" rtlCol="0">
            <a:spAutoFit/>
          </a:bodyPr>
          <a:lstStyle/>
          <a:p>
            <a:pPr algn="ctr"/>
            <a:r>
              <a:rPr lang="it-IT" dirty="0" err="1">
                <a:solidFill>
                  <a:srgbClr val="0070C0"/>
                </a:solidFill>
                <a:latin typeface="Consolas" panose="020B0609020204030204" pitchFamily="49" charset="0"/>
                <a:ea typeface="Cambria" panose="02040503050406030204" pitchFamily="18" charset="0"/>
              </a:rPr>
              <a:t>warp_t</a:t>
            </a:r>
            <a:r>
              <a:rPr lang="it-IT" dirty="0">
                <a:solidFill>
                  <a:srgbClr val="0070C0"/>
                </a:solidFill>
                <a:latin typeface="Consolas" panose="020B0609020204030204" pitchFamily="49" charset="0"/>
                <a:ea typeface="Cambria" panose="02040503050406030204" pitchFamily="18" charset="0"/>
              </a:rPr>
              <a:t> = 0.5,		t=0.5</a:t>
            </a:r>
          </a:p>
        </p:txBody>
      </p:sp>
      <p:sp>
        <p:nvSpPr>
          <p:cNvPr id="30" name="CasellaDiTesto 29">
            <a:extLst>
              <a:ext uri="{FF2B5EF4-FFF2-40B4-BE49-F238E27FC236}">
                <a16:creationId xmlns:a16="http://schemas.microsoft.com/office/drawing/2014/main" id="{D7F73AC7-8D7E-239E-807D-FB205CFCF73F}"/>
              </a:ext>
            </a:extLst>
          </p:cNvPr>
          <p:cNvSpPr txBox="1"/>
          <p:nvPr/>
        </p:nvSpPr>
        <p:spPr>
          <a:xfrm>
            <a:off x="8670452" y="1311192"/>
            <a:ext cx="3240000" cy="369332"/>
          </a:xfrm>
          <a:prstGeom prst="rect">
            <a:avLst/>
          </a:prstGeom>
          <a:noFill/>
        </p:spPr>
        <p:txBody>
          <a:bodyPr wrap="square" rtlCol="0">
            <a:spAutoFit/>
          </a:bodyPr>
          <a:lstStyle/>
          <a:p>
            <a:pPr algn="ctr"/>
            <a:r>
              <a:rPr lang="it-IT" dirty="0" err="1">
                <a:solidFill>
                  <a:srgbClr val="0070C0"/>
                </a:solidFill>
                <a:latin typeface="Consolas" panose="020B0609020204030204" pitchFamily="49" charset="0"/>
                <a:ea typeface="Cambria" panose="02040503050406030204" pitchFamily="18" charset="0"/>
              </a:rPr>
              <a:t>warp_t</a:t>
            </a:r>
            <a:r>
              <a:rPr lang="it-IT" dirty="0">
                <a:solidFill>
                  <a:srgbClr val="0070C0"/>
                </a:solidFill>
                <a:latin typeface="Consolas" panose="020B0609020204030204" pitchFamily="49" charset="0"/>
                <a:ea typeface="Cambria" panose="02040503050406030204" pitchFamily="18" charset="0"/>
              </a:rPr>
              <a:t> = 0.9,		t=0.5</a:t>
            </a:r>
          </a:p>
        </p:txBody>
      </p:sp>
    </p:spTree>
    <p:extLst>
      <p:ext uri="{BB962C8B-B14F-4D97-AF65-F5344CB8AC3E}">
        <p14:creationId xmlns:p14="http://schemas.microsoft.com/office/powerpoint/2010/main" val="2602132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371B3-FF25-EACB-86BE-4A7ACA27F27D}"/>
            </a:ext>
          </a:extLst>
        </p:cNvPr>
        <p:cNvGrpSpPr/>
        <p:nvPr/>
      </p:nvGrpSpPr>
      <p:grpSpPr>
        <a:xfrm>
          <a:off x="0" y="0"/>
          <a:ext cx="0" cy="0"/>
          <a:chOff x="0" y="0"/>
          <a:chExt cx="0" cy="0"/>
        </a:xfrm>
      </p:grpSpPr>
      <p:cxnSp>
        <p:nvCxnSpPr>
          <p:cNvPr id="2" name="Straight Connector 9">
            <a:extLst>
              <a:ext uri="{FF2B5EF4-FFF2-40B4-BE49-F238E27FC236}">
                <a16:creationId xmlns:a16="http://schemas.microsoft.com/office/drawing/2014/main" id="{C499E87B-A003-D154-16F8-E7795A334F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 name="Rectangle 11">
            <a:extLst>
              <a:ext uri="{FF2B5EF4-FFF2-40B4-BE49-F238E27FC236}">
                <a16:creationId xmlns:a16="http://schemas.microsoft.com/office/drawing/2014/main" id="{D77788AC-BF93-119C-D99B-631502225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13">
            <a:extLst>
              <a:ext uri="{FF2B5EF4-FFF2-40B4-BE49-F238E27FC236}">
                <a16:creationId xmlns:a16="http://schemas.microsoft.com/office/drawing/2014/main" id="{674CD67F-509D-C875-A5B1-391EBE6DE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onnettore diritto 4">
            <a:extLst>
              <a:ext uri="{FF2B5EF4-FFF2-40B4-BE49-F238E27FC236}">
                <a16:creationId xmlns:a16="http://schemas.microsoft.com/office/drawing/2014/main" id="{AFF27B0E-3BD4-7FAA-D986-4E1D60E81BE8}"/>
              </a:ext>
            </a:extLst>
          </p:cNvPr>
          <p:cNvCxnSpPr>
            <a:cxnSpLocks/>
          </p:cNvCxnSpPr>
          <p:nvPr/>
        </p:nvCxnSpPr>
        <p:spPr>
          <a:xfrm>
            <a:off x="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6" name="Connettore diritto 5">
            <a:extLst>
              <a:ext uri="{FF2B5EF4-FFF2-40B4-BE49-F238E27FC236}">
                <a16:creationId xmlns:a16="http://schemas.microsoft.com/office/drawing/2014/main" id="{49EB5B69-5307-C02C-8F25-0E29B8C74534}"/>
              </a:ext>
            </a:extLst>
          </p:cNvPr>
          <p:cNvCxnSpPr>
            <a:cxnSpLocks/>
          </p:cNvCxnSpPr>
          <p:nvPr/>
        </p:nvCxnSpPr>
        <p:spPr>
          <a:xfrm>
            <a:off x="859200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7" name="Connettore diritto 6">
            <a:extLst>
              <a:ext uri="{FF2B5EF4-FFF2-40B4-BE49-F238E27FC236}">
                <a16:creationId xmlns:a16="http://schemas.microsoft.com/office/drawing/2014/main" id="{0584D9AC-65B9-269A-80A3-04F1A97FFA7B}"/>
              </a:ext>
            </a:extLst>
          </p:cNvPr>
          <p:cNvCxnSpPr>
            <a:cxnSpLocks/>
          </p:cNvCxnSpPr>
          <p:nvPr/>
        </p:nvCxnSpPr>
        <p:spPr>
          <a:xfrm>
            <a:off x="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8" name="Connettore diritto 7">
            <a:extLst>
              <a:ext uri="{FF2B5EF4-FFF2-40B4-BE49-F238E27FC236}">
                <a16:creationId xmlns:a16="http://schemas.microsoft.com/office/drawing/2014/main" id="{A3AE94F5-B3DB-3B47-C13F-A6DD14FAB60C}"/>
              </a:ext>
            </a:extLst>
          </p:cNvPr>
          <p:cNvCxnSpPr>
            <a:cxnSpLocks/>
          </p:cNvCxnSpPr>
          <p:nvPr/>
        </p:nvCxnSpPr>
        <p:spPr>
          <a:xfrm>
            <a:off x="859200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sp>
        <p:nvSpPr>
          <p:cNvPr id="11" name="CasellaDiTesto 10">
            <a:extLst>
              <a:ext uri="{FF2B5EF4-FFF2-40B4-BE49-F238E27FC236}">
                <a16:creationId xmlns:a16="http://schemas.microsoft.com/office/drawing/2014/main" id="{1A9B2088-42AD-C17E-463D-FDD146AC2EAD}"/>
              </a:ext>
            </a:extLst>
          </p:cNvPr>
          <p:cNvSpPr txBox="1"/>
          <p:nvPr/>
        </p:nvSpPr>
        <p:spPr>
          <a:xfrm>
            <a:off x="281548" y="6488668"/>
            <a:ext cx="3600000" cy="369332"/>
          </a:xfrm>
          <a:prstGeom prst="rect">
            <a:avLst/>
          </a:prstGeom>
          <a:noFill/>
        </p:spPr>
        <p:txBody>
          <a:bodyPr wrap="square" rtlCol="0">
            <a:spAutoFit/>
          </a:bodyPr>
          <a:lstStyle/>
          <a:p>
            <a:r>
              <a:rPr lang="it-IT" dirty="0">
                <a:solidFill>
                  <a:srgbClr val="0070C0"/>
                </a:solidFill>
                <a:latin typeface="Cambria" panose="02040503050406030204" pitchFamily="18" charset="0"/>
                <a:ea typeface="Cambria" panose="02040503050406030204" pitchFamily="18" charset="0"/>
              </a:rPr>
              <a:t>12</a:t>
            </a:r>
          </a:p>
        </p:txBody>
      </p:sp>
      <p:sp>
        <p:nvSpPr>
          <p:cNvPr id="13" name="CasellaDiTesto 12">
            <a:extLst>
              <a:ext uri="{FF2B5EF4-FFF2-40B4-BE49-F238E27FC236}">
                <a16:creationId xmlns:a16="http://schemas.microsoft.com/office/drawing/2014/main" id="{17146E51-1136-54ED-A44F-5F730D09F055}"/>
              </a:ext>
            </a:extLst>
          </p:cNvPr>
          <p:cNvSpPr txBox="1"/>
          <p:nvPr/>
        </p:nvSpPr>
        <p:spPr>
          <a:xfrm>
            <a:off x="8310452" y="6488668"/>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Andrea Spinelli</a:t>
            </a:r>
          </a:p>
        </p:txBody>
      </p:sp>
      <p:sp>
        <p:nvSpPr>
          <p:cNvPr id="14" name="CasellaDiTesto 13">
            <a:extLst>
              <a:ext uri="{FF2B5EF4-FFF2-40B4-BE49-F238E27FC236}">
                <a16:creationId xmlns:a16="http://schemas.microsoft.com/office/drawing/2014/main" id="{274572FB-1CE2-F2E4-F1CF-95E9AFD6C2DA}"/>
              </a:ext>
            </a:extLst>
          </p:cNvPr>
          <p:cNvSpPr txBox="1"/>
          <p:nvPr/>
        </p:nvSpPr>
        <p:spPr>
          <a:xfrm>
            <a:off x="8310452" y="-6587"/>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Coppia 2</a:t>
            </a:r>
          </a:p>
        </p:txBody>
      </p:sp>
      <p:sp>
        <p:nvSpPr>
          <p:cNvPr id="15" name="CasellaDiTesto 14">
            <a:extLst>
              <a:ext uri="{FF2B5EF4-FFF2-40B4-BE49-F238E27FC236}">
                <a16:creationId xmlns:a16="http://schemas.microsoft.com/office/drawing/2014/main" id="{C0E3537F-9842-7043-18AE-395AC65657A2}"/>
              </a:ext>
            </a:extLst>
          </p:cNvPr>
          <p:cNvSpPr txBox="1"/>
          <p:nvPr/>
        </p:nvSpPr>
        <p:spPr>
          <a:xfrm>
            <a:off x="281549" y="-6587"/>
            <a:ext cx="3600000" cy="369332"/>
          </a:xfrm>
          <a:prstGeom prst="rect">
            <a:avLst/>
          </a:prstGeom>
          <a:noFill/>
        </p:spPr>
        <p:txBody>
          <a:bodyPr wrap="square" rtlCol="0">
            <a:spAutoFit/>
          </a:bodyPr>
          <a:lstStyle/>
          <a:p>
            <a:r>
              <a:rPr lang="it-IT" b="1" dirty="0">
                <a:solidFill>
                  <a:srgbClr val="0070C0"/>
                </a:solidFill>
                <a:latin typeface="Cambria" panose="02040503050406030204" pitchFamily="18" charset="0"/>
                <a:ea typeface="Cambria" panose="02040503050406030204" pitchFamily="18" charset="0"/>
              </a:rPr>
              <a:t>4 – Risultati</a:t>
            </a:r>
          </a:p>
        </p:txBody>
      </p:sp>
      <p:pic>
        <p:nvPicPr>
          <p:cNvPr id="30" name="Immagine 29" descr="Immagine che contiene Viso umano, persona, Mento, Fronte&#10;&#10;Il contenuto generato dall'IA potrebbe non essere corretto.">
            <a:extLst>
              <a:ext uri="{FF2B5EF4-FFF2-40B4-BE49-F238E27FC236}">
                <a16:creationId xmlns:a16="http://schemas.microsoft.com/office/drawing/2014/main" id="{5720CAFA-A7A3-73C3-293A-9AE61F728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7491" y="1875069"/>
            <a:ext cx="3471429" cy="4320001"/>
          </a:xfrm>
          <a:prstGeom prst="rect">
            <a:avLst/>
          </a:prstGeom>
        </p:spPr>
      </p:pic>
      <p:sp>
        <p:nvSpPr>
          <p:cNvPr id="45" name="CasellaDiTesto 44">
            <a:extLst>
              <a:ext uri="{FF2B5EF4-FFF2-40B4-BE49-F238E27FC236}">
                <a16:creationId xmlns:a16="http://schemas.microsoft.com/office/drawing/2014/main" id="{0764BC1A-6DE6-C07B-E592-832C84657B67}"/>
              </a:ext>
            </a:extLst>
          </p:cNvPr>
          <p:cNvSpPr txBox="1"/>
          <p:nvPr/>
        </p:nvSpPr>
        <p:spPr>
          <a:xfrm>
            <a:off x="281548" y="1311192"/>
            <a:ext cx="3240000" cy="369332"/>
          </a:xfrm>
          <a:prstGeom prst="rect">
            <a:avLst/>
          </a:prstGeom>
          <a:noFill/>
        </p:spPr>
        <p:txBody>
          <a:bodyPr wrap="square" rtlCol="0">
            <a:spAutoFit/>
          </a:bodyPr>
          <a:lstStyle/>
          <a:p>
            <a:pPr algn="ctr"/>
            <a:r>
              <a:rPr lang="it-IT" dirty="0" err="1">
                <a:solidFill>
                  <a:srgbClr val="0070C0"/>
                </a:solidFill>
                <a:latin typeface="Consolas" panose="020B0609020204030204" pitchFamily="49" charset="0"/>
                <a:ea typeface="Cambria" panose="02040503050406030204" pitchFamily="18" charset="0"/>
              </a:rPr>
              <a:t>warp_t</a:t>
            </a:r>
            <a:r>
              <a:rPr lang="it-IT" dirty="0">
                <a:solidFill>
                  <a:srgbClr val="0070C0"/>
                </a:solidFill>
                <a:latin typeface="Consolas" panose="020B0609020204030204" pitchFamily="49" charset="0"/>
                <a:ea typeface="Cambria" panose="02040503050406030204" pitchFamily="18" charset="0"/>
              </a:rPr>
              <a:t> = 0.1,		t=0.3</a:t>
            </a:r>
          </a:p>
        </p:txBody>
      </p:sp>
      <p:sp>
        <p:nvSpPr>
          <p:cNvPr id="46" name="CasellaDiTesto 45">
            <a:extLst>
              <a:ext uri="{FF2B5EF4-FFF2-40B4-BE49-F238E27FC236}">
                <a16:creationId xmlns:a16="http://schemas.microsoft.com/office/drawing/2014/main" id="{E18A374D-DCE2-62E5-FD59-DE127897E867}"/>
              </a:ext>
            </a:extLst>
          </p:cNvPr>
          <p:cNvSpPr txBox="1"/>
          <p:nvPr/>
        </p:nvSpPr>
        <p:spPr>
          <a:xfrm>
            <a:off x="4476000" y="1311192"/>
            <a:ext cx="3240000" cy="369332"/>
          </a:xfrm>
          <a:prstGeom prst="rect">
            <a:avLst/>
          </a:prstGeom>
          <a:noFill/>
        </p:spPr>
        <p:txBody>
          <a:bodyPr wrap="square" rtlCol="0">
            <a:spAutoFit/>
          </a:bodyPr>
          <a:lstStyle/>
          <a:p>
            <a:pPr algn="ctr"/>
            <a:r>
              <a:rPr lang="it-IT" dirty="0" err="1">
                <a:solidFill>
                  <a:srgbClr val="0070C0"/>
                </a:solidFill>
                <a:latin typeface="Consolas" panose="020B0609020204030204" pitchFamily="49" charset="0"/>
                <a:ea typeface="Cambria" panose="02040503050406030204" pitchFamily="18" charset="0"/>
              </a:rPr>
              <a:t>warp_t</a:t>
            </a:r>
            <a:r>
              <a:rPr lang="it-IT" dirty="0">
                <a:solidFill>
                  <a:srgbClr val="0070C0"/>
                </a:solidFill>
                <a:latin typeface="Consolas" panose="020B0609020204030204" pitchFamily="49" charset="0"/>
                <a:ea typeface="Cambria" panose="02040503050406030204" pitchFamily="18" charset="0"/>
              </a:rPr>
              <a:t> = 0.5,		t=0.5</a:t>
            </a:r>
          </a:p>
        </p:txBody>
      </p:sp>
      <p:sp>
        <p:nvSpPr>
          <p:cNvPr id="47" name="CasellaDiTesto 46">
            <a:extLst>
              <a:ext uri="{FF2B5EF4-FFF2-40B4-BE49-F238E27FC236}">
                <a16:creationId xmlns:a16="http://schemas.microsoft.com/office/drawing/2014/main" id="{3302E0F2-E15C-9F87-767D-0236947BA959}"/>
              </a:ext>
            </a:extLst>
          </p:cNvPr>
          <p:cNvSpPr txBox="1"/>
          <p:nvPr/>
        </p:nvSpPr>
        <p:spPr>
          <a:xfrm>
            <a:off x="8670452" y="1311192"/>
            <a:ext cx="3240000" cy="369332"/>
          </a:xfrm>
          <a:prstGeom prst="rect">
            <a:avLst/>
          </a:prstGeom>
          <a:noFill/>
        </p:spPr>
        <p:txBody>
          <a:bodyPr wrap="square" rtlCol="0">
            <a:spAutoFit/>
          </a:bodyPr>
          <a:lstStyle/>
          <a:p>
            <a:pPr algn="ctr"/>
            <a:r>
              <a:rPr lang="it-IT" dirty="0" err="1">
                <a:solidFill>
                  <a:srgbClr val="0070C0"/>
                </a:solidFill>
                <a:latin typeface="Consolas" panose="020B0609020204030204" pitchFamily="49" charset="0"/>
                <a:ea typeface="Cambria" panose="02040503050406030204" pitchFamily="18" charset="0"/>
              </a:rPr>
              <a:t>warp_t</a:t>
            </a:r>
            <a:r>
              <a:rPr lang="it-IT" dirty="0">
                <a:solidFill>
                  <a:srgbClr val="0070C0"/>
                </a:solidFill>
                <a:latin typeface="Consolas" panose="020B0609020204030204" pitchFamily="49" charset="0"/>
                <a:ea typeface="Cambria" panose="02040503050406030204" pitchFamily="18" charset="0"/>
              </a:rPr>
              <a:t> = 0.9,		t=0.3</a:t>
            </a:r>
          </a:p>
        </p:txBody>
      </p:sp>
      <p:pic>
        <p:nvPicPr>
          <p:cNvPr id="12" name="Immagine 11" descr="Immagine che contiene Viso umano, persona, Mento, sopracciglio&#10;&#10;Il contenuto generato dall'IA potrebbe non essere corretto.">
            <a:extLst>
              <a:ext uri="{FF2B5EF4-FFF2-40B4-BE49-F238E27FC236}">
                <a16:creationId xmlns:a16="http://schemas.microsoft.com/office/drawing/2014/main" id="{B441FD6E-3718-56CD-53BE-3DFC69615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46" y="1888246"/>
            <a:ext cx="3424101" cy="4261104"/>
          </a:xfrm>
          <a:prstGeom prst="rect">
            <a:avLst/>
          </a:prstGeom>
        </p:spPr>
      </p:pic>
      <p:pic>
        <p:nvPicPr>
          <p:cNvPr id="19" name="Immagine 18" descr="Immagine che contiene Viso umano, persona, sopracciglio, Mento&#10;&#10;Il contenuto generato dall'IA potrebbe non essere corretto.">
            <a:extLst>
              <a:ext uri="{FF2B5EF4-FFF2-40B4-BE49-F238E27FC236}">
                <a16:creationId xmlns:a16="http://schemas.microsoft.com/office/drawing/2014/main" id="{E984D3A3-5632-4DCC-7ED3-3B2FF87CF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022" y="1875068"/>
            <a:ext cx="3471429" cy="4320001"/>
          </a:xfrm>
          <a:prstGeom prst="rect">
            <a:avLst/>
          </a:prstGeom>
        </p:spPr>
      </p:pic>
    </p:spTree>
    <p:extLst>
      <p:ext uri="{BB962C8B-B14F-4D97-AF65-F5344CB8AC3E}">
        <p14:creationId xmlns:p14="http://schemas.microsoft.com/office/powerpoint/2010/main" val="21058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E14D7-9D7E-C2FE-5093-70BF8CB3694E}"/>
            </a:ext>
          </a:extLst>
        </p:cNvPr>
        <p:cNvGrpSpPr/>
        <p:nvPr/>
      </p:nvGrpSpPr>
      <p:grpSpPr>
        <a:xfrm>
          <a:off x="0" y="0"/>
          <a:ext cx="0" cy="0"/>
          <a:chOff x="0" y="0"/>
          <a:chExt cx="0" cy="0"/>
        </a:xfrm>
      </p:grpSpPr>
      <p:cxnSp>
        <p:nvCxnSpPr>
          <p:cNvPr id="2" name="Straight Connector 9">
            <a:extLst>
              <a:ext uri="{FF2B5EF4-FFF2-40B4-BE49-F238E27FC236}">
                <a16:creationId xmlns:a16="http://schemas.microsoft.com/office/drawing/2014/main" id="{FB9363E8-6A3F-C256-45CE-7DE9CC1F6C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 name="Rectangle 11">
            <a:extLst>
              <a:ext uri="{FF2B5EF4-FFF2-40B4-BE49-F238E27FC236}">
                <a16:creationId xmlns:a16="http://schemas.microsoft.com/office/drawing/2014/main" id="{29691AA2-5F63-35B6-C250-0D3FF5013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13">
            <a:extLst>
              <a:ext uri="{FF2B5EF4-FFF2-40B4-BE49-F238E27FC236}">
                <a16:creationId xmlns:a16="http://schemas.microsoft.com/office/drawing/2014/main" id="{C181C9F6-89C2-5AFB-1754-8DBC7D4B1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onnettore diritto 4">
            <a:extLst>
              <a:ext uri="{FF2B5EF4-FFF2-40B4-BE49-F238E27FC236}">
                <a16:creationId xmlns:a16="http://schemas.microsoft.com/office/drawing/2014/main" id="{61EDA0E8-8E5A-D62D-115D-E99DF73FE162}"/>
              </a:ext>
            </a:extLst>
          </p:cNvPr>
          <p:cNvCxnSpPr>
            <a:cxnSpLocks/>
          </p:cNvCxnSpPr>
          <p:nvPr/>
        </p:nvCxnSpPr>
        <p:spPr>
          <a:xfrm>
            <a:off x="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6" name="Connettore diritto 5">
            <a:extLst>
              <a:ext uri="{FF2B5EF4-FFF2-40B4-BE49-F238E27FC236}">
                <a16:creationId xmlns:a16="http://schemas.microsoft.com/office/drawing/2014/main" id="{A9A9A2C4-0A9F-6402-78A5-0D6B43F63FA6}"/>
              </a:ext>
            </a:extLst>
          </p:cNvPr>
          <p:cNvCxnSpPr>
            <a:cxnSpLocks/>
          </p:cNvCxnSpPr>
          <p:nvPr/>
        </p:nvCxnSpPr>
        <p:spPr>
          <a:xfrm>
            <a:off x="859200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7" name="Connettore diritto 6">
            <a:extLst>
              <a:ext uri="{FF2B5EF4-FFF2-40B4-BE49-F238E27FC236}">
                <a16:creationId xmlns:a16="http://schemas.microsoft.com/office/drawing/2014/main" id="{9371F781-51E1-E590-5F63-8E308A5CEAED}"/>
              </a:ext>
            </a:extLst>
          </p:cNvPr>
          <p:cNvCxnSpPr>
            <a:cxnSpLocks/>
          </p:cNvCxnSpPr>
          <p:nvPr/>
        </p:nvCxnSpPr>
        <p:spPr>
          <a:xfrm>
            <a:off x="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8" name="Connettore diritto 7">
            <a:extLst>
              <a:ext uri="{FF2B5EF4-FFF2-40B4-BE49-F238E27FC236}">
                <a16:creationId xmlns:a16="http://schemas.microsoft.com/office/drawing/2014/main" id="{23621844-A236-18D4-4F5F-55035E7477B0}"/>
              </a:ext>
            </a:extLst>
          </p:cNvPr>
          <p:cNvCxnSpPr>
            <a:cxnSpLocks/>
          </p:cNvCxnSpPr>
          <p:nvPr/>
        </p:nvCxnSpPr>
        <p:spPr>
          <a:xfrm>
            <a:off x="859200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sp>
        <p:nvSpPr>
          <p:cNvPr id="11" name="CasellaDiTesto 10">
            <a:extLst>
              <a:ext uri="{FF2B5EF4-FFF2-40B4-BE49-F238E27FC236}">
                <a16:creationId xmlns:a16="http://schemas.microsoft.com/office/drawing/2014/main" id="{29C3F562-C036-3053-77CC-5900BAA9CCAA}"/>
              </a:ext>
            </a:extLst>
          </p:cNvPr>
          <p:cNvSpPr txBox="1"/>
          <p:nvPr/>
        </p:nvSpPr>
        <p:spPr>
          <a:xfrm>
            <a:off x="281548" y="6488668"/>
            <a:ext cx="3600000" cy="369332"/>
          </a:xfrm>
          <a:prstGeom prst="rect">
            <a:avLst/>
          </a:prstGeom>
          <a:noFill/>
        </p:spPr>
        <p:txBody>
          <a:bodyPr wrap="square" rtlCol="0">
            <a:spAutoFit/>
          </a:bodyPr>
          <a:lstStyle/>
          <a:p>
            <a:r>
              <a:rPr lang="it-IT" dirty="0">
                <a:solidFill>
                  <a:srgbClr val="0070C0"/>
                </a:solidFill>
                <a:latin typeface="Cambria" panose="02040503050406030204" pitchFamily="18" charset="0"/>
                <a:ea typeface="Cambria" panose="02040503050406030204" pitchFamily="18" charset="0"/>
              </a:rPr>
              <a:t>13</a:t>
            </a:r>
          </a:p>
        </p:txBody>
      </p:sp>
      <p:sp>
        <p:nvSpPr>
          <p:cNvPr id="14" name="CasellaDiTesto 13">
            <a:extLst>
              <a:ext uri="{FF2B5EF4-FFF2-40B4-BE49-F238E27FC236}">
                <a16:creationId xmlns:a16="http://schemas.microsoft.com/office/drawing/2014/main" id="{F2C5CC43-2016-6345-B857-F4D9B2AC03EA}"/>
              </a:ext>
            </a:extLst>
          </p:cNvPr>
          <p:cNvSpPr txBox="1"/>
          <p:nvPr/>
        </p:nvSpPr>
        <p:spPr>
          <a:xfrm>
            <a:off x="8310452" y="6488668"/>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Andrea Spinelli</a:t>
            </a:r>
          </a:p>
        </p:txBody>
      </p:sp>
      <p:sp>
        <p:nvSpPr>
          <p:cNvPr id="15" name="CasellaDiTesto 14">
            <a:extLst>
              <a:ext uri="{FF2B5EF4-FFF2-40B4-BE49-F238E27FC236}">
                <a16:creationId xmlns:a16="http://schemas.microsoft.com/office/drawing/2014/main" id="{1E1E18F7-63D2-E77F-3EC8-85C2C8E4A48B}"/>
              </a:ext>
            </a:extLst>
          </p:cNvPr>
          <p:cNvSpPr txBox="1"/>
          <p:nvPr/>
        </p:nvSpPr>
        <p:spPr>
          <a:xfrm>
            <a:off x="8310452" y="-6587"/>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Coppia 3</a:t>
            </a:r>
          </a:p>
        </p:txBody>
      </p:sp>
      <p:sp>
        <p:nvSpPr>
          <p:cNvPr id="16" name="CasellaDiTesto 15">
            <a:extLst>
              <a:ext uri="{FF2B5EF4-FFF2-40B4-BE49-F238E27FC236}">
                <a16:creationId xmlns:a16="http://schemas.microsoft.com/office/drawing/2014/main" id="{6DC5DEE4-A605-57C4-1C7A-C5CCF46786C1}"/>
              </a:ext>
            </a:extLst>
          </p:cNvPr>
          <p:cNvSpPr txBox="1"/>
          <p:nvPr/>
        </p:nvSpPr>
        <p:spPr>
          <a:xfrm>
            <a:off x="281549" y="-6587"/>
            <a:ext cx="3600000" cy="369332"/>
          </a:xfrm>
          <a:prstGeom prst="rect">
            <a:avLst/>
          </a:prstGeom>
          <a:noFill/>
        </p:spPr>
        <p:txBody>
          <a:bodyPr wrap="square" rtlCol="0">
            <a:spAutoFit/>
          </a:bodyPr>
          <a:lstStyle/>
          <a:p>
            <a:r>
              <a:rPr lang="it-IT" b="1" dirty="0">
                <a:solidFill>
                  <a:srgbClr val="0070C0"/>
                </a:solidFill>
                <a:latin typeface="Cambria" panose="02040503050406030204" pitchFamily="18" charset="0"/>
                <a:ea typeface="Cambria" panose="02040503050406030204" pitchFamily="18" charset="0"/>
              </a:rPr>
              <a:t>4 – Risultati</a:t>
            </a:r>
          </a:p>
        </p:txBody>
      </p:sp>
      <p:pic>
        <p:nvPicPr>
          <p:cNvPr id="18" name="Immagine 17" descr="Immagine che contiene Viso umano, persona, sorriso, Mento&#10;&#10;Il contenuto generato dall'IA potrebbe non essere corretto.">
            <a:extLst>
              <a:ext uri="{FF2B5EF4-FFF2-40B4-BE49-F238E27FC236}">
                <a16:creationId xmlns:a16="http://schemas.microsoft.com/office/drawing/2014/main" id="{7D88E3BA-5DA5-81B3-A521-55BA78A0A6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0452" y="1883273"/>
            <a:ext cx="3240000" cy="4320000"/>
          </a:xfrm>
          <a:prstGeom prst="rect">
            <a:avLst/>
          </a:prstGeom>
        </p:spPr>
      </p:pic>
      <p:pic>
        <p:nvPicPr>
          <p:cNvPr id="17" name="Immagine 16" descr="Immagine che contiene Viso umano, persona, sorriso, Mento&#10;&#10;Il contenuto generato dall'IA potrebbe non essere corretto.">
            <a:extLst>
              <a:ext uri="{FF2B5EF4-FFF2-40B4-BE49-F238E27FC236}">
                <a16:creationId xmlns:a16="http://schemas.microsoft.com/office/drawing/2014/main" id="{C59E4764-3721-0755-C8ED-4E07FF798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48" y="1883273"/>
            <a:ext cx="3240000" cy="4320000"/>
          </a:xfrm>
          <a:prstGeom prst="rect">
            <a:avLst/>
          </a:prstGeom>
        </p:spPr>
      </p:pic>
      <p:pic>
        <p:nvPicPr>
          <p:cNvPr id="19" name="Immagine 18" descr="Immagine che contiene Viso umano, persona, sorriso, Mento&#10;&#10;Il contenuto generato dall'IA potrebbe non essere corretto.">
            <a:extLst>
              <a:ext uri="{FF2B5EF4-FFF2-40B4-BE49-F238E27FC236}">
                <a16:creationId xmlns:a16="http://schemas.microsoft.com/office/drawing/2014/main" id="{B4B5BFBC-11AA-2BF4-AC20-B484EAD28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6000" y="1883273"/>
            <a:ext cx="3240000" cy="4320000"/>
          </a:xfrm>
          <a:prstGeom prst="rect">
            <a:avLst/>
          </a:prstGeom>
        </p:spPr>
      </p:pic>
      <p:sp>
        <p:nvSpPr>
          <p:cNvPr id="22" name="CasellaDiTesto 21">
            <a:extLst>
              <a:ext uri="{FF2B5EF4-FFF2-40B4-BE49-F238E27FC236}">
                <a16:creationId xmlns:a16="http://schemas.microsoft.com/office/drawing/2014/main" id="{89E23AE3-345B-FC54-6DDD-0579F7C53621}"/>
              </a:ext>
            </a:extLst>
          </p:cNvPr>
          <p:cNvSpPr txBox="1"/>
          <p:nvPr/>
        </p:nvSpPr>
        <p:spPr>
          <a:xfrm>
            <a:off x="281548" y="1311192"/>
            <a:ext cx="3240000" cy="369332"/>
          </a:xfrm>
          <a:prstGeom prst="rect">
            <a:avLst/>
          </a:prstGeom>
          <a:noFill/>
        </p:spPr>
        <p:txBody>
          <a:bodyPr wrap="square" rtlCol="0">
            <a:spAutoFit/>
          </a:bodyPr>
          <a:lstStyle/>
          <a:p>
            <a:pPr algn="ctr"/>
            <a:r>
              <a:rPr lang="it-IT" dirty="0">
                <a:solidFill>
                  <a:srgbClr val="0070C0"/>
                </a:solidFill>
                <a:latin typeface="Consolas" panose="020B0609020204030204" pitchFamily="49" charset="0"/>
                <a:ea typeface="Cambria" panose="02040503050406030204" pitchFamily="18" charset="0"/>
              </a:rPr>
              <a:t>warp_t = 0.1,		t=0.5</a:t>
            </a:r>
          </a:p>
        </p:txBody>
      </p:sp>
      <p:sp>
        <p:nvSpPr>
          <p:cNvPr id="23" name="CasellaDiTesto 22">
            <a:extLst>
              <a:ext uri="{FF2B5EF4-FFF2-40B4-BE49-F238E27FC236}">
                <a16:creationId xmlns:a16="http://schemas.microsoft.com/office/drawing/2014/main" id="{6120806E-D83B-7990-B62A-5B072FBB8DF2}"/>
              </a:ext>
            </a:extLst>
          </p:cNvPr>
          <p:cNvSpPr txBox="1"/>
          <p:nvPr/>
        </p:nvSpPr>
        <p:spPr>
          <a:xfrm>
            <a:off x="4476000" y="1311192"/>
            <a:ext cx="3240000" cy="369332"/>
          </a:xfrm>
          <a:prstGeom prst="rect">
            <a:avLst/>
          </a:prstGeom>
          <a:noFill/>
        </p:spPr>
        <p:txBody>
          <a:bodyPr wrap="square" rtlCol="0">
            <a:spAutoFit/>
          </a:bodyPr>
          <a:lstStyle/>
          <a:p>
            <a:pPr algn="ctr"/>
            <a:r>
              <a:rPr lang="it-IT" dirty="0">
                <a:solidFill>
                  <a:srgbClr val="0070C0"/>
                </a:solidFill>
                <a:latin typeface="Consolas" panose="020B0609020204030204" pitchFamily="49" charset="0"/>
                <a:ea typeface="Cambria" panose="02040503050406030204" pitchFamily="18" charset="0"/>
              </a:rPr>
              <a:t>warp_t = 0.5,		t=0.5</a:t>
            </a:r>
          </a:p>
        </p:txBody>
      </p:sp>
      <p:sp>
        <p:nvSpPr>
          <p:cNvPr id="24" name="CasellaDiTesto 23">
            <a:extLst>
              <a:ext uri="{FF2B5EF4-FFF2-40B4-BE49-F238E27FC236}">
                <a16:creationId xmlns:a16="http://schemas.microsoft.com/office/drawing/2014/main" id="{895520CB-E977-5F43-34C7-7CDEE746A510}"/>
              </a:ext>
            </a:extLst>
          </p:cNvPr>
          <p:cNvSpPr txBox="1"/>
          <p:nvPr/>
        </p:nvSpPr>
        <p:spPr>
          <a:xfrm>
            <a:off x="8670452" y="1311192"/>
            <a:ext cx="3240000" cy="369332"/>
          </a:xfrm>
          <a:prstGeom prst="rect">
            <a:avLst/>
          </a:prstGeom>
          <a:noFill/>
        </p:spPr>
        <p:txBody>
          <a:bodyPr wrap="square" rtlCol="0">
            <a:spAutoFit/>
          </a:bodyPr>
          <a:lstStyle/>
          <a:p>
            <a:pPr algn="ctr"/>
            <a:r>
              <a:rPr lang="it-IT" dirty="0">
                <a:solidFill>
                  <a:srgbClr val="0070C0"/>
                </a:solidFill>
                <a:latin typeface="Consolas" panose="020B0609020204030204" pitchFamily="49" charset="0"/>
                <a:ea typeface="Cambria" panose="02040503050406030204" pitchFamily="18" charset="0"/>
              </a:rPr>
              <a:t>warp_t = 0.9,		t=0.5</a:t>
            </a:r>
          </a:p>
        </p:txBody>
      </p:sp>
    </p:spTree>
    <p:extLst>
      <p:ext uri="{BB962C8B-B14F-4D97-AF65-F5344CB8AC3E}">
        <p14:creationId xmlns:p14="http://schemas.microsoft.com/office/powerpoint/2010/main" val="2969042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F58A2-DB04-786E-3CF5-10891C443C37}"/>
            </a:ext>
          </a:extLst>
        </p:cNvPr>
        <p:cNvGrpSpPr/>
        <p:nvPr/>
      </p:nvGrpSpPr>
      <p:grpSpPr>
        <a:xfrm>
          <a:off x="0" y="0"/>
          <a:ext cx="0" cy="0"/>
          <a:chOff x="0" y="0"/>
          <a:chExt cx="0" cy="0"/>
        </a:xfrm>
      </p:grpSpPr>
      <p:cxnSp>
        <p:nvCxnSpPr>
          <p:cNvPr id="2" name="Straight Connector 9">
            <a:extLst>
              <a:ext uri="{FF2B5EF4-FFF2-40B4-BE49-F238E27FC236}">
                <a16:creationId xmlns:a16="http://schemas.microsoft.com/office/drawing/2014/main" id="{E242B9D3-9EA3-2340-ADE7-44EC3CBD74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 name="Rectangle 11">
            <a:extLst>
              <a:ext uri="{FF2B5EF4-FFF2-40B4-BE49-F238E27FC236}">
                <a16:creationId xmlns:a16="http://schemas.microsoft.com/office/drawing/2014/main" id="{D4BBBBF0-26E0-1A0F-FBFE-3289A5D6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13">
            <a:extLst>
              <a:ext uri="{FF2B5EF4-FFF2-40B4-BE49-F238E27FC236}">
                <a16:creationId xmlns:a16="http://schemas.microsoft.com/office/drawing/2014/main" id="{BB12BA4D-4180-B8A2-1338-96ED1AE9B6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onnettore diritto 4">
            <a:extLst>
              <a:ext uri="{FF2B5EF4-FFF2-40B4-BE49-F238E27FC236}">
                <a16:creationId xmlns:a16="http://schemas.microsoft.com/office/drawing/2014/main" id="{3E8F29B4-450B-0A18-8C91-D87D583CB6AE}"/>
              </a:ext>
            </a:extLst>
          </p:cNvPr>
          <p:cNvCxnSpPr>
            <a:cxnSpLocks/>
          </p:cNvCxnSpPr>
          <p:nvPr/>
        </p:nvCxnSpPr>
        <p:spPr>
          <a:xfrm>
            <a:off x="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6" name="Connettore diritto 5">
            <a:extLst>
              <a:ext uri="{FF2B5EF4-FFF2-40B4-BE49-F238E27FC236}">
                <a16:creationId xmlns:a16="http://schemas.microsoft.com/office/drawing/2014/main" id="{2ABEFFB5-F1EC-861A-D380-19F5438553DF}"/>
              </a:ext>
            </a:extLst>
          </p:cNvPr>
          <p:cNvCxnSpPr>
            <a:cxnSpLocks/>
          </p:cNvCxnSpPr>
          <p:nvPr/>
        </p:nvCxnSpPr>
        <p:spPr>
          <a:xfrm>
            <a:off x="859200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7" name="Connettore diritto 6">
            <a:extLst>
              <a:ext uri="{FF2B5EF4-FFF2-40B4-BE49-F238E27FC236}">
                <a16:creationId xmlns:a16="http://schemas.microsoft.com/office/drawing/2014/main" id="{E489A50D-577B-102F-475B-56408BF85D56}"/>
              </a:ext>
            </a:extLst>
          </p:cNvPr>
          <p:cNvCxnSpPr>
            <a:cxnSpLocks/>
          </p:cNvCxnSpPr>
          <p:nvPr/>
        </p:nvCxnSpPr>
        <p:spPr>
          <a:xfrm>
            <a:off x="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8" name="Connettore diritto 7">
            <a:extLst>
              <a:ext uri="{FF2B5EF4-FFF2-40B4-BE49-F238E27FC236}">
                <a16:creationId xmlns:a16="http://schemas.microsoft.com/office/drawing/2014/main" id="{B850B66C-7FE5-28A3-7060-A838EBECF928}"/>
              </a:ext>
            </a:extLst>
          </p:cNvPr>
          <p:cNvCxnSpPr>
            <a:cxnSpLocks/>
          </p:cNvCxnSpPr>
          <p:nvPr/>
        </p:nvCxnSpPr>
        <p:spPr>
          <a:xfrm>
            <a:off x="859200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sp>
        <p:nvSpPr>
          <p:cNvPr id="11" name="CasellaDiTesto 10">
            <a:extLst>
              <a:ext uri="{FF2B5EF4-FFF2-40B4-BE49-F238E27FC236}">
                <a16:creationId xmlns:a16="http://schemas.microsoft.com/office/drawing/2014/main" id="{CB918F11-9896-CB12-2B91-9C9F0A73E078}"/>
              </a:ext>
            </a:extLst>
          </p:cNvPr>
          <p:cNvSpPr txBox="1"/>
          <p:nvPr/>
        </p:nvSpPr>
        <p:spPr>
          <a:xfrm>
            <a:off x="281548" y="6488668"/>
            <a:ext cx="3600000" cy="369332"/>
          </a:xfrm>
          <a:prstGeom prst="rect">
            <a:avLst/>
          </a:prstGeom>
          <a:noFill/>
        </p:spPr>
        <p:txBody>
          <a:bodyPr wrap="square" rtlCol="0">
            <a:spAutoFit/>
          </a:bodyPr>
          <a:lstStyle/>
          <a:p>
            <a:r>
              <a:rPr lang="it-IT" dirty="0">
                <a:solidFill>
                  <a:srgbClr val="0070C0"/>
                </a:solidFill>
                <a:latin typeface="Cambria" panose="02040503050406030204" pitchFamily="18" charset="0"/>
                <a:ea typeface="Cambria" panose="02040503050406030204" pitchFamily="18" charset="0"/>
              </a:rPr>
              <a:t>14</a:t>
            </a:r>
          </a:p>
        </p:txBody>
      </p:sp>
      <p:sp>
        <p:nvSpPr>
          <p:cNvPr id="14" name="CasellaDiTesto 13">
            <a:extLst>
              <a:ext uri="{FF2B5EF4-FFF2-40B4-BE49-F238E27FC236}">
                <a16:creationId xmlns:a16="http://schemas.microsoft.com/office/drawing/2014/main" id="{A891A0C9-7305-8739-484F-12EBE46F856B}"/>
              </a:ext>
            </a:extLst>
          </p:cNvPr>
          <p:cNvSpPr txBox="1"/>
          <p:nvPr/>
        </p:nvSpPr>
        <p:spPr>
          <a:xfrm>
            <a:off x="281548" y="751839"/>
            <a:ext cx="11628903" cy="830997"/>
          </a:xfrm>
          <a:prstGeom prst="rect">
            <a:avLst/>
          </a:prstGeom>
          <a:noFill/>
        </p:spPr>
        <p:txBody>
          <a:bodyPr wrap="square" rtlCol="0">
            <a:spAutoFit/>
          </a:bodyPr>
          <a:lstStyle/>
          <a:p>
            <a:pPr algn="ctr"/>
            <a:r>
              <a:rPr lang="it-IT" sz="4800" b="1" dirty="0">
                <a:solidFill>
                  <a:srgbClr val="0070C0"/>
                </a:solidFill>
                <a:latin typeface="Cambria" panose="02040503050406030204" pitchFamily="18" charset="0"/>
                <a:ea typeface="Cambria" panose="02040503050406030204" pitchFamily="18" charset="0"/>
              </a:rPr>
              <a:t>Bibliografia</a:t>
            </a:r>
            <a:endParaRPr lang="it-IT" sz="2000" dirty="0">
              <a:solidFill>
                <a:srgbClr val="0070C0"/>
              </a:solidFill>
              <a:latin typeface="Cambria" panose="02040503050406030204" pitchFamily="18" charset="0"/>
              <a:ea typeface="Cambria" panose="02040503050406030204" pitchFamily="18" charset="0"/>
            </a:endParaRPr>
          </a:p>
        </p:txBody>
      </p:sp>
      <p:sp>
        <p:nvSpPr>
          <p:cNvPr id="15" name="CasellaDiTesto 14">
            <a:extLst>
              <a:ext uri="{FF2B5EF4-FFF2-40B4-BE49-F238E27FC236}">
                <a16:creationId xmlns:a16="http://schemas.microsoft.com/office/drawing/2014/main" id="{B4DB4D25-2884-D15A-83EA-AAAB510BC42A}"/>
              </a:ext>
            </a:extLst>
          </p:cNvPr>
          <p:cNvSpPr txBox="1"/>
          <p:nvPr/>
        </p:nvSpPr>
        <p:spPr>
          <a:xfrm>
            <a:off x="8310452" y="6488668"/>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Andrea Spinelli</a:t>
            </a:r>
          </a:p>
        </p:txBody>
      </p:sp>
      <p:sp>
        <p:nvSpPr>
          <p:cNvPr id="16" name="CasellaDiTesto 15">
            <a:extLst>
              <a:ext uri="{FF2B5EF4-FFF2-40B4-BE49-F238E27FC236}">
                <a16:creationId xmlns:a16="http://schemas.microsoft.com/office/drawing/2014/main" id="{AD0974A6-0E50-BFED-9201-B86D9901A870}"/>
              </a:ext>
            </a:extLst>
          </p:cNvPr>
          <p:cNvSpPr txBox="1"/>
          <p:nvPr/>
        </p:nvSpPr>
        <p:spPr>
          <a:xfrm>
            <a:off x="8310452" y="-6587"/>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 </a:t>
            </a:r>
          </a:p>
        </p:txBody>
      </p:sp>
      <p:sp>
        <p:nvSpPr>
          <p:cNvPr id="17" name="CasellaDiTesto 16">
            <a:extLst>
              <a:ext uri="{FF2B5EF4-FFF2-40B4-BE49-F238E27FC236}">
                <a16:creationId xmlns:a16="http://schemas.microsoft.com/office/drawing/2014/main" id="{7BEFF47C-E204-4BA6-2E6A-1C7408F18CF9}"/>
              </a:ext>
            </a:extLst>
          </p:cNvPr>
          <p:cNvSpPr txBox="1"/>
          <p:nvPr/>
        </p:nvSpPr>
        <p:spPr>
          <a:xfrm>
            <a:off x="281549" y="-6587"/>
            <a:ext cx="3600000" cy="369332"/>
          </a:xfrm>
          <a:prstGeom prst="rect">
            <a:avLst/>
          </a:prstGeom>
          <a:noFill/>
        </p:spPr>
        <p:txBody>
          <a:bodyPr wrap="square" rtlCol="0">
            <a:spAutoFit/>
          </a:bodyPr>
          <a:lstStyle/>
          <a:p>
            <a:r>
              <a:rPr lang="it-IT" b="1" dirty="0">
                <a:solidFill>
                  <a:srgbClr val="0070C0"/>
                </a:solidFill>
                <a:latin typeface="Cambria" panose="02040503050406030204" pitchFamily="18" charset="0"/>
                <a:ea typeface="Cambria" panose="02040503050406030204" pitchFamily="18" charset="0"/>
              </a:rPr>
              <a:t> </a:t>
            </a:r>
          </a:p>
        </p:txBody>
      </p:sp>
      <p:sp>
        <p:nvSpPr>
          <p:cNvPr id="9" name="CasellaDiTesto 8">
            <a:extLst>
              <a:ext uri="{FF2B5EF4-FFF2-40B4-BE49-F238E27FC236}">
                <a16:creationId xmlns:a16="http://schemas.microsoft.com/office/drawing/2014/main" id="{EA0E10E9-F93A-F527-953D-6C42D9078DF4}"/>
              </a:ext>
            </a:extLst>
          </p:cNvPr>
          <p:cNvSpPr txBox="1"/>
          <p:nvPr/>
        </p:nvSpPr>
        <p:spPr>
          <a:xfrm>
            <a:off x="281548" y="1589423"/>
            <a:ext cx="5634501" cy="3262432"/>
          </a:xfrm>
          <a:prstGeom prst="rect">
            <a:avLst/>
          </a:prstGeom>
          <a:noFill/>
        </p:spPr>
        <p:txBody>
          <a:bodyPr wrap="square" rtlCol="0">
            <a:spAutoFit/>
          </a:bodyPr>
          <a:lstStyle/>
          <a:p>
            <a:pPr algn="just">
              <a:spcAft>
                <a:spcPts val="600"/>
              </a:spcAft>
            </a:pPr>
            <a:r>
              <a:rPr lang="it-IT" sz="1600" dirty="0">
                <a:solidFill>
                  <a:srgbClr val="0070C0"/>
                </a:solidFill>
                <a:latin typeface="Cambria" panose="02040503050406030204" pitchFamily="18" charset="0"/>
                <a:ea typeface="Cambria" panose="02040503050406030204" pitchFamily="18" charset="0"/>
              </a:rPr>
              <a:t>Riferimenti:</a:t>
            </a:r>
          </a:p>
          <a:p>
            <a:pPr algn="just">
              <a:spcAft>
                <a:spcPts val="600"/>
              </a:spcAft>
            </a:pPr>
            <a:r>
              <a:rPr lang="it-IT" sz="1600" dirty="0">
                <a:solidFill>
                  <a:srgbClr val="0070C0"/>
                </a:solidFill>
                <a:latin typeface="Cambria" panose="02040503050406030204" pitchFamily="18" charset="0"/>
                <a:ea typeface="Cambria" panose="02040503050406030204" pitchFamily="18" charset="0"/>
              </a:rPr>
              <a:t>[1]	</a:t>
            </a:r>
            <a:r>
              <a:rPr lang="it-IT" sz="1600" dirty="0">
                <a:solidFill>
                  <a:srgbClr val="0070C0"/>
                </a:solidFill>
                <a:latin typeface="Cambria" panose="02040503050406030204" pitchFamily="18" charset="0"/>
                <a:ea typeface="Cambria" panose="02040503050406030204" pitchFamily="18" charset="0"/>
                <a:hlinkClick r:id="rId2"/>
              </a:rPr>
              <a:t>https://dlib.net/compile.html</a:t>
            </a:r>
            <a:r>
              <a:rPr lang="it-IT" sz="1600" dirty="0">
                <a:solidFill>
                  <a:srgbClr val="0070C0"/>
                </a:solidFill>
                <a:latin typeface="Cambria" panose="02040503050406030204" pitchFamily="18" charset="0"/>
                <a:ea typeface="Cambria" panose="02040503050406030204" pitchFamily="18" charset="0"/>
              </a:rPr>
              <a:t> </a:t>
            </a:r>
          </a:p>
          <a:p>
            <a:pPr algn="just">
              <a:spcAft>
                <a:spcPts val="600"/>
              </a:spcAft>
            </a:pPr>
            <a:r>
              <a:rPr lang="it-IT" sz="1600" dirty="0">
                <a:solidFill>
                  <a:srgbClr val="0070C0"/>
                </a:solidFill>
                <a:latin typeface="Cambria" panose="02040503050406030204" pitchFamily="18" charset="0"/>
                <a:ea typeface="Cambria" panose="02040503050406030204" pitchFamily="18" charset="0"/>
              </a:rPr>
              <a:t>[2]	</a:t>
            </a:r>
            <a:r>
              <a:rPr lang="it-IT" sz="1600" dirty="0">
                <a:solidFill>
                  <a:srgbClr val="0070C0"/>
                </a:solidFill>
                <a:latin typeface="Cambria" panose="02040503050406030204" pitchFamily="18" charset="0"/>
                <a:ea typeface="Cambria" panose="02040503050406030204" pitchFamily="18" charset="0"/>
                <a:hlinkClick r:id="rId3"/>
              </a:rPr>
              <a:t>https://dlib.net/face_landmark_detection.py.html</a:t>
            </a:r>
            <a:r>
              <a:rPr lang="it-IT" sz="1600" dirty="0">
                <a:solidFill>
                  <a:srgbClr val="0070C0"/>
                </a:solidFill>
                <a:latin typeface="Cambria" panose="02040503050406030204" pitchFamily="18" charset="0"/>
                <a:ea typeface="Cambria" panose="02040503050406030204" pitchFamily="18" charset="0"/>
              </a:rPr>
              <a:t> </a:t>
            </a:r>
          </a:p>
          <a:p>
            <a:pPr marL="447675" indent="-447675" algn="just">
              <a:spcAft>
                <a:spcPts val="600"/>
              </a:spcAft>
            </a:pPr>
            <a:r>
              <a:rPr lang="it-IT" sz="1600" dirty="0">
                <a:solidFill>
                  <a:srgbClr val="0070C0"/>
                </a:solidFill>
                <a:latin typeface="Cambria" panose="02040503050406030204" pitchFamily="18" charset="0"/>
                <a:ea typeface="Cambria" panose="02040503050406030204" pitchFamily="18" charset="0"/>
              </a:rPr>
              <a:t>[3] 	</a:t>
            </a:r>
            <a:r>
              <a:rPr lang="it-IT" sz="1600" dirty="0">
                <a:solidFill>
                  <a:srgbClr val="0070C0"/>
                </a:solidFill>
                <a:latin typeface="Cambria" panose="02040503050406030204" pitchFamily="18" charset="0"/>
                <a:ea typeface="Cambria" panose="02040503050406030204" pitchFamily="18" charset="0"/>
                <a:hlinkClick r:id="rId4"/>
              </a:rPr>
              <a:t>https://pyimagesearch.com/2017/05/22/face-alignment-with-opencv-and-python/</a:t>
            </a:r>
            <a:r>
              <a:rPr lang="it-IT" sz="1600" dirty="0">
                <a:solidFill>
                  <a:srgbClr val="0070C0"/>
                </a:solidFill>
                <a:latin typeface="Cambria" panose="02040503050406030204" pitchFamily="18" charset="0"/>
                <a:ea typeface="Cambria" panose="02040503050406030204" pitchFamily="18" charset="0"/>
              </a:rPr>
              <a:t> </a:t>
            </a:r>
          </a:p>
          <a:p>
            <a:pPr marL="447675" indent="-447675" algn="just">
              <a:spcAft>
                <a:spcPts val="600"/>
              </a:spcAft>
            </a:pPr>
            <a:r>
              <a:rPr lang="it-IT" sz="1600" dirty="0">
                <a:solidFill>
                  <a:srgbClr val="0070C0"/>
                </a:solidFill>
                <a:latin typeface="Cambria" panose="02040503050406030204" pitchFamily="18" charset="0"/>
                <a:ea typeface="Cambria" panose="02040503050406030204" pitchFamily="18" charset="0"/>
              </a:rPr>
              <a:t>[4]	</a:t>
            </a:r>
            <a:r>
              <a:rPr lang="it-IT" sz="1600" dirty="0">
                <a:solidFill>
                  <a:srgbClr val="0070C0"/>
                </a:solidFill>
                <a:latin typeface="Cambria" panose="02040503050406030204" pitchFamily="18" charset="0"/>
                <a:ea typeface="Cambria" panose="02040503050406030204" pitchFamily="18" charset="0"/>
                <a:hlinkClick r:id="rId5"/>
              </a:rPr>
              <a:t>https://learnopencv.com/delaunay-triangulation-and-voronoi-diagram-using-opencv-c-python/</a:t>
            </a:r>
            <a:r>
              <a:rPr lang="it-IT" sz="1600" dirty="0">
                <a:solidFill>
                  <a:srgbClr val="0070C0"/>
                </a:solidFill>
                <a:latin typeface="Cambria" panose="02040503050406030204" pitchFamily="18" charset="0"/>
                <a:ea typeface="Cambria" panose="02040503050406030204" pitchFamily="18" charset="0"/>
              </a:rPr>
              <a:t> </a:t>
            </a:r>
          </a:p>
          <a:p>
            <a:pPr marL="447675" indent="-447675" algn="just">
              <a:spcAft>
                <a:spcPts val="600"/>
              </a:spcAft>
            </a:pPr>
            <a:r>
              <a:rPr lang="it-IT" sz="1600" dirty="0">
                <a:solidFill>
                  <a:srgbClr val="0070C0"/>
                </a:solidFill>
                <a:latin typeface="Cambria" panose="02040503050406030204" pitchFamily="18" charset="0"/>
                <a:ea typeface="Cambria" panose="02040503050406030204" pitchFamily="18" charset="0"/>
              </a:rPr>
              <a:t>[5]	</a:t>
            </a:r>
            <a:r>
              <a:rPr lang="it-IT" sz="1600" dirty="0">
                <a:solidFill>
                  <a:srgbClr val="0070C0"/>
                </a:solidFill>
                <a:latin typeface="Cambria" panose="02040503050406030204" pitchFamily="18" charset="0"/>
                <a:ea typeface="Cambria" panose="02040503050406030204" pitchFamily="18" charset="0"/>
                <a:hlinkClick r:id="rId6"/>
              </a:rPr>
              <a:t>https://pysource.com/2019/05/09/select-and-warp-triangles-face-swapping-opencv-with-python-part-4/</a:t>
            </a:r>
            <a:r>
              <a:rPr lang="it-IT" sz="1600" dirty="0">
                <a:solidFill>
                  <a:srgbClr val="0070C0"/>
                </a:solidFill>
                <a:latin typeface="Cambria" panose="02040503050406030204" pitchFamily="18" charset="0"/>
                <a:ea typeface="Cambria" panose="02040503050406030204" pitchFamily="18" charset="0"/>
              </a:rPr>
              <a:t> </a:t>
            </a:r>
          </a:p>
          <a:p>
            <a:pPr marL="447675" indent="-447675" algn="just">
              <a:spcAft>
                <a:spcPts val="600"/>
              </a:spcAft>
            </a:pPr>
            <a:r>
              <a:rPr lang="it-IT" sz="1600" dirty="0">
                <a:solidFill>
                  <a:srgbClr val="0070C0"/>
                </a:solidFill>
                <a:latin typeface="Cambria" panose="02040503050406030204" pitchFamily="18" charset="0"/>
                <a:ea typeface="Cambria" panose="02040503050406030204" pitchFamily="18" charset="0"/>
              </a:rPr>
              <a:t>[6]	</a:t>
            </a:r>
            <a:r>
              <a:rPr lang="it-IT" sz="1600" dirty="0">
                <a:solidFill>
                  <a:srgbClr val="0070C0"/>
                </a:solidFill>
                <a:latin typeface="Cambria" panose="02040503050406030204" pitchFamily="18" charset="0"/>
                <a:ea typeface="Cambria" panose="02040503050406030204" pitchFamily="18" charset="0"/>
                <a:hlinkClick r:id="rId7"/>
              </a:rPr>
              <a:t>https://learnopencv.com/warp-one-triangle-to-another-using-opencv-c-python/</a:t>
            </a:r>
            <a:r>
              <a:rPr lang="it-IT" sz="1600" dirty="0">
                <a:solidFill>
                  <a:srgbClr val="0070C0"/>
                </a:solidFill>
                <a:latin typeface="Cambria" panose="02040503050406030204" pitchFamily="18" charset="0"/>
                <a:ea typeface="Cambria" panose="02040503050406030204" pitchFamily="18" charset="0"/>
              </a:rPr>
              <a:t> </a:t>
            </a:r>
          </a:p>
        </p:txBody>
      </p:sp>
      <p:sp>
        <p:nvSpPr>
          <p:cNvPr id="10" name="CasellaDiTesto 9">
            <a:extLst>
              <a:ext uri="{FF2B5EF4-FFF2-40B4-BE49-F238E27FC236}">
                <a16:creationId xmlns:a16="http://schemas.microsoft.com/office/drawing/2014/main" id="{5467AD8F-DE14-DEE3-C993-D494D54C93A6}"/>
              </a:ext>
            </a:extLst>
          </p:cNvPr>
          <p:cNvSpPr txBox="1"/>
          <p:nvPr/>
        </p:nvSpPr>
        <p:spPr>
          <a:xfrm>
            <a:off x="6275953" y="1597459"/>
            <a:ext cx="5634501" cy="984885"/>
          </a:xfrm>
          <a:prstGeom prst="rect">
            <a:avLst/>
          </a:prstGeom>
          <a:noFill/>
        </p:spPr>
        <p:txBody>
          <a:bodyPr wrap="square" rtlCol="0">
            <a:spAutoFit/>
          </a:bodyPr>
          <a:lstStyle/>
          <a:p>
            <a:pPr algn="just">
              <a:spcAft>
                <a:spcPts val="600"/>
              </a:spcAft>
            </a:pPr>
            <a:r>
              <a:rPr lang="it-IT" sz="1600" dirty="0">
                <a:solidFill>
                  <a:srgbClr val="0070C0"/>
                </a:solidFill>
                <a:latin typeface="Cambria" panose="02040503050406030204" pitchFamily="18" charset="0"/>
                <a:ea typeface="Cambria" panose="02040503050406030204" pitchFamily="18" charset="0"/>
              </a:rPr>
              <a:t>Documentazione:</a:t>
            </a:r>
          </a:p>
          <a:p>
            <a:pPr algn="just">
              <a:spcAft>
                <a:spcPts val="600"/>
              </a:spcAft>
            </a:pPr>
            <a:r>
              <a:rPr lang="it-IT" sz="1600" dirty="0">
                <a:solidFill>
                  <a:srgbClr val="0070C0"/>
                </a:solidFill>
                <a:latin typeface="Cambria" panose="02040503050406030204" pitchFamily="18" charset="0"/>
                <a:ea typeface="Cambria" panose="02040503050406030204" pitchFamily="18" charset="0"/>
              </a:rPr>
              <a:t>[1]	</a:t>
            </a:r>
            <a:r>
              <a:rPr lang="it-IT" sz="1600" dirty="0">
                <a:solidFill>
                  <a:srgbClr val="0070C0"/>
                </a:solidFill>
                <a:latin typeface="Cambria" panose="02040503050406030204" pitchFamily="18" charset="0"/>
                <a:ea typeface="Cambria" panose="02040503050406030204" pitchFamily="18" charset="0"/>
                <a:hlinkClick r:id="rId8"/>
              </a:rPr>
              <a:t>https://docs.opencv.org/3.4/index.html</a:t>
            </a:r>
            <a:r>
              <a:rPr lang="it-IT" sz="1600" dirty="0">
                <a:solidFill>
                  <a:srgbClr val="0070C0"/>
                </a:solidFill>
                <a:latin typeface="Cambria" panose="02040503050406030204" pitchFamily="18" charset="0"/>
                <a:ea typeface="Cambria" panose="02040503050406030204" pitchFamily="18" charset="0"/>
              </a:rPr>
              <a:t> </a:t>
            </a:r>
          </a:p>
          <a:p>
            <a:pPr algn="just">
              <a:spcAft>
                <a:spcPts val="600"/>
              </a:spcAft>
            </a:pPr>
            <a:r>
              <a:rPr lang="it-IT" sz="1600" dirty="0">
                <a:solidFill>
                  <a:srgbClr val="0070C0"/>
                </a:solidFill>
                <a:latin typeface="Cambria" panose="02040503050406030204" pitchFamily="18" charset="0"/>
                <a:ea typeface="Cambria" panose="02040503050406030204" pitchFamily="18" charset="0"/>
              </a:rPr>
              <a:t>[2]	</a:t>
            </a:r>
            <a:r>
              <a:rPr lang="it-IT" sz="1600" dirty="0">
                <a:solidFill>
                  <a:srgbClr val="0070C0"/>
                </a:solidFill>
                <a:latin typeface="Cambria" panose="02040503050406030204" pitchFamily="18" charset="0"/>
                <a:ea typeface="Cambria" panose="02040503050406030204" pitchFamily="18" charset="0"/>
                <a:hlinkClick r:id="rId9"/>
              </a:rPr>
              <a:t>https://dlib.net</a:t>
            </a:r>
            <a:endParaRPr lang="it-IT" sz="1600" dirty="0">
              <a:solidFill>
                <a:srgbClr val="0070C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568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9">
            <a:extLst>
              <a:ext uri="{FF2B5EF4-FFF2-40B4-BE49-F238E27FC236}">
                <a16:creationId xmlns:a16="http://schemas.microsoft.com/office/drawing/2014/main" id="{E61D668D-030A-DEC2-C360-779E144B0F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 name="Rectangle 11">
            <a:extLst>
              <a:ext uri="{FF2B5EF4-FFF2-40B4-BE49-F238E27FC236}">
                <a16:creationId xmlns:a16="http://schemas.microsoft.com/office/drawing/2014/main" id="{A86CC99C-01AE-E0B0-026C-EB8C4569A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13">
            <a:extLst>
              <a:ext uri="{FF2B5EF4-FFF2-40B4-BE49-F238E27FC236}">
                <a16:creationId xmlns:a16="http://schemas.microsoft.com/office/drawing/2014/main" id="{E1AC2EC7-DC49-3936-796D-A2F52FF66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onnettore diritto 4">
            <a:extLst>
              <a:ext uri="{FF2B5EF4-FFF2-40B4-BE49-F238E27FC236}">
                <a16:creationId xmlns:a16="http://schemas.microsoft.com/office/drawing/2014/main" id="{B9C9FB01-EE2F-7148-72C8-C97235784F93}"/>
              </a:ext>
            </a:extLst>
          </p:cNvPr>
          <p:cNvCxnSpPr>
            <a:cxnSpLocks/>
          </p:cNvCxnSpPr>
          <p:nvPr/>
        </p:nvCxnSpPr>
        <p:spPr>
          <a:xfrm>
            <a:off x="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6" name="Connettore diritto 5">
            <a:extLst>
              <a:ext uri="{FF2B5EF4-FFF2-40B4-BE49-F238E27FC236}">
                <a16:creationId xmlns:a16="http://schemas.microsoft.com/office/drawing/2014/main" id="{4BC959C0-CFC7-15F6-801A-EA9243CFFF08}"/>
              </a:ext>
            </a:extLst>
          </p:cNvPr>
          <p:cNvCxnSpPr>
            <a:cxnSpLocks/>
          </p:cNvCxnSpPr>
          <p:nvPr/>
        </p:nvCxnSpPr>
        <p:spPr>
          <a:xfrm>
            <a:off x="859200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7" name="Connettore diritto 6">
            <a:extLst>
              <a:ext uri="{FF2B5EF4-FFF2-40B4-BE49-F238E27FC236}">
                <a16:creationId xmlns:a16="http://schemas.microsoft.com/office/drawing/2014/main" id="{0078B3A5-7445-2A8C-9B9F-29A66CE401EE}"/>
              </a:ext>
            </a:extLst>
          </p:cNvPr>
          <p:cNvCxnSpPr>
            <a:cxnSpLocks/>
          </p:cNvCxnSpPr>
          <p:nvPr/>
        </p:nvCxnSpPr>
        <p:spPr>
          <a:xfrm>
            <a:off x="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8" name="Connettore diritto 7">
            <a:extLst>
              <a:ext uri="{FF2B5EF4-FFF2-40B4-BE49-F238E27FC236}">
                <a16:creationId xmlns:a16="http://schemas.microsoft.com/office/drawing/2014/main" id="{77E794EB-B342-9BEC-7A48-33802A61116C}"/>
              </a:ext>
            </a:extLst>
          </p:cNvPr>
          <p:cNvCxnSpPr>
            <a:cxnSpLocks/>
          </p:cNvCxnSpPr>
          <p:nvPr/>
        </p:nvCxnSpPr>
        <p:spPr>
          <a:xfrm>
            <a:off x="859200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sp>
        <p:nvSpPr>
          <p:cNvPr id="11" name="CasellaDiTesto 10">
            <a:extLst>
              <a:ext uri="{FF2B5EF4-FFF2-40B4-BE49-F238E27FC236}">
                <a16:creationId xmlns:a16="http://schemas.microsoft.com/office/drawing/2014/main" id="{8BBAA07B-0FA7-7808-5DE9-C461F941BA26}"/>
              </a:ext>
            </a:extLst>
          </p:cNvPr>
          <p:cNvSpPr txBox="1"/>
          <p:nvPr/>
        </p:nvSpPr>
        <p:spPr>
          <a:xfrm>
            <a:off x="281549" y="6488668"/>
            <a:ext cx="3600000" cy="369332"/>
          </a:xfrm>
          <a:prstGeom prst="rect">
            <a:avLst/>
          </a:prstGeom>
          <a:noFill/>
        </p:spPr>
        <p:txBody>
          <a:bodyPr wrap="square" rtlCol="0">
            <a:spAutoFit/>
          </a:bodyPr>
          <a:lstStyle/>
          <a:p>
            <a:r>
              <a:rPr lang="it-IT" dirty="0">
                <a:solidFill>
                  <a:srgbClr val="0070C0"/>
                </a:solidFill>
                <a:latin typeface="Cambria" panose="02040503050406030204" pitchFamily="18" charset="0"/>
                <a:ea typeface="Cambria" panose="02040503050406030204" pitchFamily="18" charset="0"/>
              </a:rPr>
              <a:t>1</a:t>
            </a:r>
          </a:p>
        </p:txBody>
      </p:sp>
      <p:sp>
        <p:nvSpPr>
          <p:cNvPr id="13" name="CasellaDiTesto 12">
            <a:extLst>
              <a:ext uri="{FF2B5EF4-FFF2-40B4-BE49-F238E27FC236}">
                <a16:creationId xmlns:a16="http://schemas.microsoft.com/office/drawing/2014/main" id="{9184B41C-FB0E-F047-AAA9-B3C3BF283F5A}"/>
              </a:ext>
            </a:extLst>
          </p:cNvPr>
          <p:cNvSpPr txBox="1"/>
          <p:nvPr/>
        </p:nvSpPr>
        <p:spPr>
          <a:xfrm>
            <a:off x="8310452" y="6488668"/>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Andrea Spinelli</a:t>
            </a:r>
          </a:p>
        </p:txBody>
      </p:sp>
      <p:sp>
        <p:nvSpPr>
          <p:cNvPr id="14" name="CasellaDiTesto 13">
            <a:extLst>
              <a:ext uri="{FF2B5EF4-FFF2-40B4-BE49-F238E27FC236}">
                <a16:creationId xmlns:a16="http://schemas.microsoft.com/office/drawing/2014/main" id="{9D8B2809-16FB-46F5-273D-E41A45299A9C}"/>
              </a:ext>
            </a:extLst>
          </p:cNvPr>
          <p:cNvSpPr txBox="1"/>
          <p:nvPr/>
        </p:nvSpPr>
        <p:spPr>
          <a:xfrm>
            <a:off x="8310452" y="-6587"/>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Pipeline</a:t>
            </a:r>
          </a:p>
        </p:txBody>
      </p:sp>
      <p:sp>
        <p:nvSpPr>
          <p:cNvPr id="15" name="CasellaDiTesto 14">
            <a:extLst>
              <a:ext uri="{FF2B5EF4-FFF2-40B4-BE49-F238E27FC236}">
                <a16:creationId xmlns:a16="http://schemas.microsoft.com/office/drawing/2014/main" id="{15DE9360-90BA-FA36-2285-8360F77BFC34}"/>
              </a:ext>
            </a:extLst>
          </p:cNvPr>
          <p:cNvSpPr txBox="1"/>
          <p:nvPr/>
        </p:nvSpPr>
        <p:spPr>
          <a:xfrm>
            <a:off x="281549" y="-6587"/>
            <a:ext cx="3600000" cy="369332"/>
          </a:xfrm>
          <a:prstGeom prst="rect">
            <a:avLst/>
          </a:prstGeom>
          <a:noFill/>
        </p:spPr>
        <p:txBody>
          <a:bodyPr wrap="square" rtlCol="0">
            <a:spAutoFit/>
          </a:bodyPr>
          <a:lstStyle/>
          <a:p>
            <a:r>
              <a:rPr lang="it-IT" b="1" dirty="0">
                <a:solidFill>
                  <a:srgbClr val="0070C0"/>
                </a:solidFill>
                <a:latin typeface="Cambria" panose="02040503050406030204" pitchFamily="18" charset="0"/>
                <a:ea typeface="Cambria" panose="02040503050406030204" pitchFamily="18" charset="0"/>
              </a:rPr>
              <a:t> Indice</a:t>
            </a:r>
          </a:p>
        </p:txBody>
      </p:sp>
      <p:sp>
        <p:nvSpPr>
          <p:cNvPr id="16" name="CasellaDiTesto 15">
            <a:extLst>
              <a:ext uri="{FF2B5EF4-FFF2-40B4-BE49-F238E27FC236}">
                <a16:creationId xmlns:a16="http://schemas.microsoft.com/office/drawing/2014/main" id="{899F169A-DDFC-1D08-3379-E17654DE8D42}"/>
              </a:ext>
            </a:extLst>
          </p:cNvPr>
          <p:cNvSpPr txBox="1"/>
          <p:nvPr/>
        </p:nvSpPr>
        <p:spPr>
          <a:xfrm>
            <a:off x="281548" y="751839"/>
            <a:ext cx="11628903" cy="830997"/>
          </a:xfrm>
          <a:prstGeom prst="rect">
            <a:avLst/>
          </a:prstGeom>
          <a:noFill/>
        </p:spPr>
        <p:txBody>
          <a:bodyPr wrap="square" rtlCol="0">
            <a:spAutoFit/>
          </a:bodyPr>
          <a:lstStyle/>
          <a:p>
            <a:pPr algn="ctr"/>
            <a:r>
              <a:rPr lang="it-IT" sz="4800" b="1" dirty="0">
                <a:solidFill>
                  <a:srgbClr val="0070C0"/>
                </a:solidFill>
                <a:latin typeface="Cambria" panose="02040503050406030204" pitchFamily="18" charset="0"/>
                <a:ea typeface="Cambria" panose="02040503050406030204" pitchFamily="18" charset="0"/>
              </a:rPr>
              <a:t>Pipeline</a:t>
            </a:r>
            <a:endParaRPr lang="it-IT" sz="2000" dirty="0">
              <a:solidFill>
                <a:srgbClr val="0070C0"/>
              </a:solidFill>
              <a:latin typeface="Cambria" panose="02040503050406030204" pitchFamily="18" charset="0"/>
              <a:ea typeface="Cambria" panose="02040503050406030204" pitchFamily="18" charset="0"/>
            </a:endParaRPr>
          </a:p>
        </p:txBody>
      </p:sp>
      <p:cxnSp>
        <p:nvCxnSpPr>
          <p:cNvPr id="18" name="Connettore 2 17">
            <a:extLst>
              <a:ext uri="{FF2B5EF4-FFF2-40B4-BE49-F238E27FC236}">
                <a16:creationId xmlns:a16="http://schemas.microsoft.com/office/drawing/2014/main" id="{7B212576-BAF9-B065-8F27-0560AE38FEB5}"/>
              </a:ext>
            </a:extLst>
          </p:cNvPr>
          <p:cNvCxnSpPr>
            <a:cxnSpLocks/>
          </p:cNvCxnSpPr>
          <p:nvPr/>
        </p:nvCxnSpPr>
        <p:spPr>
          <a:xfrm>
            <a:off x="1513920" y="3429000"/>
            <a:ext cx="9000000" cy="0"/>
          </a:xfrm>
          <a:prstGeom prst="straightConnector1">
            <a:avLst/>
          </a:prstGeom>
          <a:ln w="5715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Connettore diritto 19">
            <a:extLst>
              <a:ext uri="{FF2B5EF4-FFF2-40B4-BE49-F238E27FC236}">
                <a16:creationId xmlns:a16="http://schemas.microsoft.com/office/drawing/2014/main" id="{508D4926-96A3-DC6A-5E81-ED9DCFA99CE8}"/>
              </a:ext>
            </a:extLst>
          </p:cNvPr>
          <p:cNvCxnSpPr>
            <a:cxnSpLocks/>
            <a:endCxn id="43" idx="2"/>
          </p:cNvCxnSpPr>
          <p:nvPr/>
        </p:nvCxnSpPr>
        <p:spPr>
          <a:xfrm flipV="1">
            <a:off x="2264080" y="2575501"/>
            <a:ext cx="426306" cy="848698"/>
          </a:xfrm>
          <a:prstGeom prst="line">
            <a:avLst/>
          </a:prstGeom>
          <a:ln w="57150">
            <a:solidFill>
              <a:srgbClr val="0070C0"/>
            </a:solidFill>
          </a:ln>
        </p:spPr>
        <p:style>
          <a:lnRef idx="3">
            <a:schemeClr val="accent1"/>
          </a:lnRef>
          <a:fillRef idx="0">
            <a:schemeClr val="accent1"/>
          </a:fillRef>
          <a:effectRef idx="2">
            <a:schemeClr val="accent1"/>
          </a:effectRef>
          <a:fontRef idx="minor">
            <a:schemeClr val="tx1"/>
          </a:fontRef>
        </p:style>
      </p:cxnSp>
      <p:sp>
        <p:nvSpPr>
          <p:cNvPr id="43" name="CasellaDiTesto 42">
            <a:extLst>
              <a:ext uri="{FF2B5EF4-FFF2-40B4-BE49-F238E27FC236}">
                <a16:creationId xmlns:a16="http://schemas.microsoft.com/office/drawing/2014/main" id="{E01E8F5D-4681-7AF5-6AA7-CD5E2F289415}"/>
              </a:ext>
            </a:extLst>
          </p:cNvPr>
          <p:cNvSpPr txBox="1"/>
          <p:nvPr/>
        </p:nvSpPr>
        <p:spPr>
          <a:xfrm>
            <a:off x="1828935" y="1744504"/>
            <a:ext cx="1722902" cy="830997"/>
          </a:xfrm>
          <a:prstGeom prst="rect">
            <a:avLst/>
          </a:prstGeom>
          <a:noFill/>
        </p:spPr>
        <p:txBody>
          <a:bodyPr wrap="square" rtlCol="0">
            <a:spAutoFit/>
          </a:bodyPr>
          <a:lstStyle/>
          <a:p>
            <a:pPr algn="ctr"/>
            <a:r>
              <a:rPr lang="it-IT" sz="2400" b="1" dirty="0">
                <a:solidFill>
                  <a:srgbClr val="0070C0"/>
                </a:solidFill>
                <a:latin typeface="Cambria" panose="02040503050406030204" pitchFamily="18" charset="0"/>
                <a:ea typeface="Cambria" panose="02040503050406030204" pitchFamily="18" charset="0"/>
              </a:rPr>
              <a:t>Analisi dei requisiti</a:t>
            </a:r>
            <a:endParaRPr lang="it-IT" sz="1050" dirty="0">
              <a:solidFill>
                <a:srgbClr val="0070C0"/>
              </a:solidFill>
              <a:latin typeface="Cambria" panose="02040503050406030204" pitchFamily="18" charset="0"/>
              <a:ea typeface="Cambria" panose="02040503050406030204" pitchFamily="18" charset="0"/>
            </a:endParaRPr>
          </a:p>
        </p:txBody>
      </p:sp>
      <p:sp>
        <p:nvSpPr>
          <p:cNvPr id="44" name="CasellaDiTesto 43">
            <a:extLst>
              <a:ext uri="{FF2B5EF4-FFF2-40B4-BE49-F238E27FC236}">
                <a16:creationId xmlns:a16="http://schemas.microsoft.com/office/drawing/2014/main" id="{199D23BE-230D-8AF3-6A7A-93B22C382078}"/>
              </a:ext>
            </a:extLst>
          </p:cNvPr>
          <p:cNvSpPr txBox="1"/>
          <p:nvPr/>
        </p:nvSpPr>
        <p:spPr>
          <a:xfrm>
            <a:off x="3989150" y="1758156"/>
            <a:ext cx="1919277" cy="830997"/>
          </a:xfrm>
          <a:prstGeom prst="rect">
            <a:avLst/>
          </a:prstGeom>
          <a:noFill/>
        </p:spPr>
        <p:txBody>
          <a:bodyPr wrap="square" rtlCol="0">
            <a:spAutoFit/>
          </a:bodyPr>
          <a:lstStyle/>
          <a:p>
            <a:pPr algn="ctr"/>
            <a:r>
              <a:rPr lang="it-IT" sz="2400" b="1" dirty="0">
                <a:solidFill>
                  <a:srgbClr val="0070C0"/>
                </a:solidFill>
                <a:latin typeface="Cambria" panose="02040503050406030204" pitchFamily="18" charset="0"/>
                <a:ea typeface="Cambria" panose="02040503050406030204" pitchFamily="18" charset="0"/>
              </a:rPr>
              <a:t>Costruzione della classe</a:t>
            </a:r>
            <a:endParaRPr lang="it-IT" sz="1050" dirty="0">
              <a:solidFill>
                <a:srgbClr val="0070C0"/>
              </a:solidFill>
              <a:latin typeface="Cambria" panose="02040503050406030204" pitchFamily="18" charset="0"/>
              <a:ea typeface="Cambria" panose="02040503050406030204" pitchFamily="18" charset="0"/>
            </a:endParaRPr>
          </a:p>
        </p:txBody>
      </p:sp>
      <p:sp>
        <p:nvSpPr>
          <p:cNvPr id="45" name="CasellaDiTesto 44">
            <a:extLst>
              <a:ext uri="{FF2B5EF4-FFF2-40B4-BE49-F238E27FC236}">
                <a16:creationId xmlns:a16="http://schemas.microsoft.com/office/drawing/2014/main" id="{6499E08A-BD9F-0BDE-51BF-88F5EA740C14}"/>
              </a:ext>
            </a:extLst>
          </p:cNvPr>
          <p:cNvSpPr txBox="1"/>
          <p:nvPr/>
        </p:nvSpPr>
        <p:spPr>
          <a:xfrm>
            <a:off x="6059402" y="1752598"/>
            <a:ext cx="2580640" cy="830997"/>
          </a:xfrm>
          <a:prstGeom prst="rect">
            <a:avLst/>
          </a:prstGeom>
          <a:noFill/>
        </p:spPr>
        <p:txBody>
          <a:bodyPr wrap="square" rtlCol="0">
            <a:spAutoFit/>
          </a:bodyPr>
          <a:lstStyle/>
          <a:p>
            <a:pPr algn="ctr"/>
            <a:r>
              <a:rPr lang="it-IT" sz="2400" b="1" dirty="0">
                <a:solidFill>
                  <a:srgbClr val="0070C0"/>
                </a:solidFill>
                <a:latin typeface="Cambria" panose="02040503050406030204" pitchFamily="18" charset="0"/>
                <a:ea typeface="Cambria" panose="02040503050406030204" pitchFamily="18" charset="0"/>
              </a:rPr>
              <a:t>Documentazione e osservazioni</a:t>
            </a:r>
            <a:endParaRPr lang="it-IT" sz="1050" dirty="0">
              <a:solidFill>
                <a:srgbClr val="0070C0"/>
              </a:solidFill>
              <a:latin typeface="Cambria" panose="02040503050406030204" pitchFamily="18" charset="0"/>
              <a:ea typeface="Cambria" panose="02040503050406030204" pitchFamily="18" charset="0"/>
            </a:endParaRPr>
          </a:p>
        </p:txBody>
      </p:sp>
      <p:sp>
        <p:nvSpPr>
          <p:cNvPr id="46" name="CasellaDiTesto 45">
            <a:extLst>
              <a:ext uri="{FF2B5EF4-FFF2-40B4-BE49-F238E27FC236}">
                <a16:creationId xmlns:a16="http://schemas.microsoft.com/office/drawing/2014/main" id="{783131BE-95FF-A092-0DC6-5333778DE81B}"/>
              </a:ext>
            </a:extLst>
          </p:cNvPr>
          <p:cNvSpPr txBox="1"/>
          <p:nvPr/>
        </p:nvSpPr>
        <p:spPr>
          <a:xfrm>
            <a:off x="8791018" y="2121930"/>
            <a:ext cx="1722902" cy="461665"/>
          </a:xfrm>
          <a:prstGeom prst="rect">
            <a:avLst/>
          </a:prstGeom>
          <a:noFill/>
        </p:spPr>
        <p:txBody>
          <a:bodyPr wrap="square" rtlCol="0">
            <a:spAutoFit/>
          </a:bodyPr>
          <a:lstStyle/>
          <a:p>
            <a:pPr algn="ctr"/>
            <a:r>
              <a:rPr lang="it-IT" sz="2400" b="1" dirty="0">
                <a:solidFill>
                  <a:srgbClr val="0070C0"/>
                </a:solidFill>
                <a:latin typeface="Cambria" panose="02040503050406030204" pitchFamily="18" charset="0"/>
                <a:ea typeface="Cambria" panose="02040503050406030204" pitchFamily="18" charset="0"/>
              </a:rPr>
              <a:t>Risultati</a:t>
            </a:r>
            <a:endParaRPr lang="it-IT" sz="1050" dirty="0">
              <a:solidFill>
                <a:srgbClr val="0070C0"/>
              </a:solidFill>
              <a:latin typeface="Cambria" panose="02040503050406030204" pitchFamily="18" charset="0"/>
              <a:ea typeface="Cambria" panose="02040503050406030204" pitchFamily="18" charset="0"/>
            </a:endParaRPr>
          </a:p>
        </p:txBody>
      </p:sp>
      <p:cxnSp>
        <p:nvCxnSpPr>
          <p:cNvPr id="58" name="Connettore diritto 57">
            <a:extLst>
              <a:ext uri="{FF2B5EF4-FFF2-40B4-BE49-F238E27FC236}">
                <a16:creationId xmlns:a16="http://schemas.microsoft.com/office/drawing/2014/main" id="{D7AF8C83-27C2-4673-66BD-41F55D8071DF}"/>
              </a:ext>
            </a:extLst>
          </p:cNvPr>
          <p:cNvCxnSpPr>
            <a:cxnSpLocks/>
          </p:cNvCxnSpPr>
          <p:nvPr/>
        </p:nvCxnSpPr>
        <p:spPr>
          <a:xfrm flipV="1">
            <a:off x="4537589" y="2580302"/>
            <a:ext cx="426306" cy="848698"/>
          </a:xfrm>
          <a:prstGeom prst="line">
            <a:avLst/>
          </a:prstGeom>
          <a:ln w="5715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59" name="Connettore diritto 58">
            <a:extLst>
              <a:ext uri="{FF2B5EF4-FFF2-40B4-BE49-F238E27FC236}">
                <a16:creationId xmlns:a16="http://schemas.microsoft.com/office/drawing/2014/main" id="{79A7D596-3241-CC93-E7EE-ED7FAE3823D2}"/>
              </a:ext>
            </a:extLst>
          </p:cNvPr>
          <p:cNvCxnSpPr>
            <a:cxnSpLocks/>
          </p:cNvCxnSpPr>
          <p:nvPr/>
        </p:nvCxnSpPr>
        <p:spPr>
          <a:xfrm flipV="1">
            <a:off x="6852960" y="2595740"/>
            <a:ext cx="426306" cy="848698"/>
          </a:xfrm>
          <a:prstGeom prst="line">
            <a:avLst/>
          </a:prstGeom>
          <a:ln w="5715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60" name="Connettore diritto 59">
            <a:extLst>
              <a:ext uri="{FF2B5EF4-FFF2-40B4-BE49-F238E27FC236}">
                <a16:creationId xmlns:a16="http://schemas.microsoft.com/office/drawing/2014/main" id="{544F262F-14AB-7EE5-48EC-D526D9CABF64}"/>
              </a:ext>
            </a:extLst>
          </p:cNvPr>
          <p:cNvCxnSpPr>
            <a:cxnSpLocks/>
          </p:cNvCxnSpPr>
          <p:nvPr/>
        </p:nvCxnSpPr>
        <p:spPr>
          <a:xfrm flipV="1">
            <a:off x="9228331" y="2580302"/>
            <a:ext cx="426306" cy="848698"/>
          </a:xfrm>
          <a:prstGeom prst="line">
            <a:avLst/>
          </a:prstGeom>
          <a:ln w="57150">
            <a:solidFill>
              <a:srgbClr val="0070C0"/>
            </a:solidFill>
          </a:ln>
        </p:spPr>
        <p:style>
          <a:lnRef idx="3">
            <a:schemeClr val="accent1"/>
          </a:lnRef>
          <a:fillRef idx="0">
            <a:schemeClr val="accent1"/>
          </a:fillRef>
          <a:effectRef idx="2">
            <a:schemeClr val="accent1"/>
          </a:effectRef>
          <a:fontRef idx="minor">
            <a:schemeClr val="tx1"/>
          </a:fontRef>
        </p:style>
      </p:cxnSp>
      <p:sp>
        <p:nvSpPr>
          <p:cNvPr id="61" name="Ovale 60">
            <a:extLst>
              <a:ext uri="{FF2B5EF4-FFF2-40B4-BE49-F238E27FC236}">
                <a16:creationId xmlns:a16="http://schemas.microsoft.com/office/drawing/2014/main" id="{4EE21CF6-F47D-A153-44EE-D1E88F28026D}"/>
              </a:ext>
            </a:extLst>
          </p:cNvPr>
          <p:cNvSpPr/>
          <p:nvPr/>
        </p:nvSpPr>
        <p:spPr>
          <a:xfrm>
            <a:off x="2251283" y="2742250"/>
            <a:ext cx="477312" cy="477312"/>
          </a:xfrm>
          <a:prstGeom prst="ellipse">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solidFill>
                  <a:srgbClr val="0070C0"/>
                </a:solidFill>
                <a:latin typeface="Cambria" panose="02040503050406030204" pitchFamily="18" charset="0"/>
                <a:ea typeface="Cambria" panose="02040503050406030204" pitchFamily="18" charset="0"/>
              </a:rPr>
              <a:t>1</a:t>
            </a:r>
          </a:p>
        </p:txBody>
      </p:sp>
      <p:sp>
        <p:nvSpPr>
          <p:cNvPr id="62" name="Ovale 61">
            <a:extLst>
              <a:ext uri="{FF2B5EF4-FFF2-40B4-BE49-F238E27FC236}">
                <a16:creationId xmlns:a16="http://schemas.microsoft.com/office/drawing/2014/main" id="{385FA96E-611B-DE53-4ADF-78194B7E1C0E}"/>
              </a:ext>
            </a:extLst>
          </p:cNvPr>
          <p:cNvSpPr/>
          <p:nvPr/>
        </p:nvSpPr>
        <p:spPr>
          <a:xfrm>
            <a:off x="4515363" y="2763595"/>
            <a:ext cx="477312" cy="477312"/>
          </a:xfrm>
          <a:prstGeom prst="ellipse">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solidFill>
                  <a:srgbClr val="0070C0"/>
                </a:solidFill>
                <a:latin typeface="Cambria" panose="02040503050406030204" pitchFamily="18" charset="0"/>
                <a:ea typeface="Cambria" panose="02040503050406030204" pitchFamily="18" charset="0"/>
              </a:rPr>
              <a:t>2</a:t>
            </a:r>
            <a:endParaRPr lang="it-IT" sz="2000" dirty="0"/>
          </a:p>
        </p:txBody>
      </p:sp>
      <p:sp>
        <p:nvSpPr>
          <p:cNvPr id="64" name="Ovale 63">
            <a:extLst>
              <a:ext uri="{FF2B5EF4-FFF2-40B4-BE49-F238E27FC236}">
                <a16:creationId xmlns:a16="http://schemas.microsoft.com/office/drawing/2014/main" id="{6E446992-62BE-3D0E-E6E4-148EE57F3F86}"/>
              </a:ext>
            </a:extLst>
          </p:cNvPr>
          <p:cNvSpPr/>
          <p:nvPr/>
        </p:nvSpPr>
        <p:spPr>
          <a:xfrm>
            <a:off x="6839878" y="2763595"/>
            <a:ext cx="477312" cy="477312"/>
          </a:xfrm>
          <a:prstGeom prst="ellipse">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solidFill>
                  <a:srgbClr val="0070C0"/>
                </a:solidFill>
                <a:latin typeface="Cambria" panose="02040503050406030204" pitchFamily="18" charset="0"/>
                <a:ea typeface="Cambria" panose="02040503050406030204" pitchFamily="18" charset="0"/>
              </a:rPr>
              <a:t>3</a:t>
            </a:r>
            <a:endParaRPr lang="it-IT" sz="2000" dirty="0"/>
          </a:p>
        </p:txBody>
      </p:sp>
      <p:sp>
        <p:nvSpPr>
          <p:cNvPr id="65" name="Ovale 64">
            <a:extLst>
              <a:ext uri="{FF2B5EF4-FFF2-40B4-BE49-F238E27FC236}">
                <a16:creationId xmlns:a16="http://schemas.microsoft.com/office/drawing/2014/main" id="{4C29A693-9E2B-EE25-8876-BF3F66B66CAF}"/>
              </a:ext>
            </a:extLst>
          </p:cNvPr>
          <p:cNvSpPr/>
          <p:nvPr/>
        </p:nvSpPr>
        <p:spPr>
          <a:xfrm>
            <a:off x="9190230" y="2803311"/>
            <a:ext cx="477312" cy="477312"/>
          </a:xfrm>
          <a:prstGeom prst="ellipse">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solidFill>
                  <a:srgbClr val="0070C0"/>
                </a:solidFill>
                <a:latin typeface="Cambria" panose="02040503050406030204" pitchFamily="18" charset="0"/>
                <a:ea typeface="Cambria" panose="02040503050406030204" pitchFamily="18" charset="0"/>
              </a:rPr>
              <a:t>4</a:t>
            </a:r>
            <a:endParaRPr lang="it-IT" sz="2000" dirty="0"/>
          </a:p>
        </p:txBody>
      </p:sp>
      <p:sp>
        <p:nvSpPr>
          <p:cNvPr id="66" name="CasellaDiTesto 65">
            <a:extLst>
              <a:ext uri="{FF2B5EF4-FFF2-40B4-BE49-F238E27FC236}">
                <a16:creationId xmlns:a16="http://schemas.microsoft.com/office/drawing/2014/main" id="{329168F2-9657-2CC5-1B2E-B35F525FFC7F}"/>
              </a:ext>
            </a:extLst>
          </p:cNvPr>
          <p:cNvSpPr txBox="1"/>
          <p:nvPr/>
        </p:nvSpPr>
        <p:spPr>
          <a:xfrm>
            <a:off x="979813" y="4073061"/>
            <a:ext cx="10232372" cy="1077218"/>
          </a:xfrm>
          <a:prstGeom prst="rect">
            <a:avLst/>
          </a:prstGeom>
          <a:noFill/>
        </p:spPr>
        <p:txBody>
          <a:bodyPr wrap="square" rtlCol="0">
            <a:spAutoFit/>
          </a:bodyPr>
          <a:lstStyle/>
          <a:p>
            <a:pPr algn="just">
              <a:spcAft>
                <a:spcPts val="600"/>
              </a:spcAft>
            </a:pPr>
            <a:r>
              <a:rPr lang="it-IT" sz="1600" b="1" dirty="0">
                <a:solidFill>
                  <a:srgbClr val="0070C0"/>
                </a:solidFill>
                <a:latin typeface="Cambria" panose="02040503050406030204" pitchFamily="18" charset="0"/>
                <a:ea typeface="Cambria" panose="02040503050406030204" pitchFamily="18" charset="0"/>
              </a:rPr>
              <a:t>Prefazione</a:t>
            </a:r>
            <a:r>
              <a:rPr lang="it-IT" sz="1600" dirty="0">
                <a:solidFill>
                  <a:srgbClr val="0070C0"/>
                </a:solidFill>
                <a:latin typeface="Cambria" panose="02040503050406030204" pitchFamily="18" charset="0"/>
                <a:ea typeface="Cambria" panose="02040503050406030204" pitchFamily="18" charset="0"/>
              </a:rPr>
              <a:t>: lo sviluppo della pipeline sopracitata è avvenuta nel periodo compreso 21 marzo 2025 – 6 Aprile 2025. </a:t>
            </a:r>
            <a:br>
              <a:rPr lang="it-IT" sz="1600" dirty="0">
                <a:solidFill>
                  <a:srgbClr val="0070C0"/>
                </a:solidFill>
                <a:latin typeface="Cambria" panose="02040503050406030204" pitchFamily="18" charset="0"/>
                <a:ea typeface="Cambria" panose="02040503050406030204" pitchFamily="18" charset="0"/>
              </a:rPr>
            </a:br>
            <a:r>
              <a:rPr lang="it-IT" sz="1600" dirty="0">
                <a:solidFill>
                  <a:srgbClr val="0070C0"/>
                </a:solidFill>
                <a:latin typeface="Cambria" panose="02040503050406030204" pitchFamily="18" charset="0"/>
                <a:ea typeface="Cambria" panose="02040503050406030204" pitchFamily="18" charset="0"/>
              </a:rPr>
              <a:t>Nelle slide a seguire si commenterà lo sviluppo </a:t>
            </a:r>
            <a:r>
              <a:rPr lang="it-IT" sz="1600" dirty="0" err="1">
                <a:solidFill>
                  <a:srgbClr val="0070C0"/>
                </a:solidFill>
                <a:latin typeface="Cambria" panose="02040503050406030204" pitchFamily="18" charset="0"/>
                <a:ea typeface="Cambria" panose="02040503050406030204" pitchFamily="18" charset="0"/>
              </a:rPr>
              <a:t>step-by-step</a:t>
            </a:r>
            <a:r>
              <a:rPr lang="it-IT" sz="1600" dirty="0">
                <a:solidFill>
                  <a:srgbClr val="0070C0"/>
                </a:solidFill>
                <a:latin typeface="Cambria" panose="02040503050406030204" pitchFamily="18" charset="0"/>
                <a:ea typeface="Cambria" panose="02040503050406030204" pitchFamily="18" charset="0"/>
              </a:rPr>
              <a:t> del codice per la risoluzione della consegna data. </a:t>
            </a:r>
            <a:br>
              <a:rPr lang="it-IT" sz="1600" dirty="0">
                <a:solidFill>
                  <a:srgbClr val="0070C0"/>
                </a:solidFill>
                <a:latin typeface="Cambria" panose="02040503050406030204" pitchFamily="18" charset="0"/>
                <a:ea typeface="Cambria" panose="02040503050406030204" pitchFamily="18" charset="0"/>
              </a:rPr>
            </a:br>
            <a:r>
              <a:rPr lang="it-IT" sz="1600" dirty="0">
                <a:solidFill>
                  <a:srgbClr val="0070C0"/>
                </a:solidFill>
                <a:latin typeface="Cambria" panose="02040503050406030204" pitchFamily="18" charset="0"/>
                <a:ea typeface="Cambria" panose="02040503050406030204" pitchFamily="18" charset="0"/>
              </a:rPr>
              <a:t>Relativi riferimenti e citazioni durante lo sviluppo saranno seguiti da link messi in apice (es. </a:t>
            </a:r>
            <a:r>
              <a:rPr lang="it-IT" sz="1600" baseline="30000" dirty="0">
                <a:solidFill>
                  <a:srgbClr val="0070C0"/>
                </a:solidFill>
                <a:latin typeface="Cambria" panose="02040503050406030204" pitchFamily="18" charset="0"/>
                <a:ea typeface="Cambria" panose="02040503050406030204" pitchFamily="18" charset="0"/>
              </a:rPr>
              <a:t>[link]</a:t>
            </a:r>
            <a:r>
              <a:rPr lang="it-IT" sz="1600" dirty="0">
                <a:solidFill>
                  <a:srgbClr val="0070C0"/>
                </a:solidFill>
                <a:latin typeface="Cambria" panose="02040503050406030204" pitchFamily="18" charset="0"/>
                <a:ea typeface="Cambria" panose="02040503050406030204" pitchFamily="18" charset="0"/>
              </a:rPr>
              <a:t>), a cui fanno riferimento alla bibliografia in calce alle presentazione.</a:t>
            </a:r>
          </a:p>
        </p:txBody>
      </p:sp>
    </p:spTree>
    <p:extLst>
      <p:ext uri="{BB962C8B-B14F-4D97-AF65-F5344CB8AC3E}">
        <p14:creationId xmlns:p14="http://schemas.microsoft.com/office/powerpoint/2010/main" val="1000130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F08F5-B363-2A49-53CF-2DD387A78259}"/>
            </a:ext>
          </a:extLst>
        </p:cNvPr>
        <p:cNvGrpSpPr/>
        <p:nvPr/>
      </p:nvGrpSpPr>
      <p:grpSpPr>
        <a:xfrm>
          <a:off x="0" y="0"/>
          <a:ext cx="0" cy="0"/>
          <a:chOff x="0" y="0"/>
          <a:chExt cx="0" cy="0"/>
        </a:xfrm>
      </p:grpSpPr>
      <p:cxnSp>
        <p:nvCxnSpPr>
          <p:cNvPr id="2" name="Straight Connector 9">
            <a:extLst>
              <a:ext uri="{FF2B5EF4-FFF2-40B4-BE49-F238E27FC236}">
                <a16:creationId xmlns:a16="http://schemas.microsoft.com/office/drawing/2014/main" id="{09625CBB-8430-3111-7F8F-48B6439A6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 name="Rectangle 11">
            <a:extLst>
              <a:ext uri="{FF2B5EF4-FFF2-40B4-BE49-F238E27FC236}">
                <a16:creationId xmlns:a16="http://schemas.microsoft.com/office/drawing/2014/main" id="{863F1E7C-5499-8ECB-6EA5-D2188B995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13">
            <a:extLst>
              <a:ext uri="{FF2B5EF4-FFF2-40B4-BE49-F238E27FC236}">
                <a16:creationId xmlns:a16="http://schemas.microsoft.com/office/drawing/2014/main" id="{0C087512-689F-51E5-369A-4FEC32DBC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onnettore diritto 4">
            <a:extLst>
              <a:ext uri="{FF2B5EF4-FFF2-40B4-BE49-F238E27FC236}">
                <a16:creationId xmlns:a16="http://schemas.microsoft.com/office/drawing/2014/main" id="{A0DCA99E-AB1D-BF89-42F9-2D0D3FA75048}"/>
              </a:ext>
            </a:extLst>
          </p:cNvPr>
          <p:cNvCxnSpPr>
            <a:cxnSpLocks/>
          </p:cNvCxnSpPr>
          <p:nvPr/>
        </p:nvCxnSpPr>
        <p:spPr>
          <a:xfrm>
            <a:off x="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6" name="Connettore diritto 5">
            <a:extLst>
              <a:ext uri="{FF2B5EF4-FFF2-40B4-BE49-F238E27FC236}">
                <a16:creationId xmlns:a16="http://schemas.microsoft.com/office/drawing/2014/main" id="{4E88FB93-9CC4-B9D6-0A87-736E39CA29FB}"/>
              </a:ext>
            </a:extLst>
          </p:cNvPr>
          <p:cNvCxnSpPr>
            <a:cxnSpLocks/>
          </p:cNvCxnSpPr>
          <p:nvPr/>
        </p:nvCxnSpPr>
        <p:spPr>
          <a:xfrm>
            <a:off x="859200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7" name="Connettore diritto 6">
            <a:extLst>
              <a:ext uri="{FF2B5EF4-FFF2-40B4-BE49-F238E27FC236}">
                <a16:creationId xmlns:a16="http://schemas.microsoft.com/office/drawing/2014/main" id="{EA13BC75-8C6E-BEF3-A577-B843A1C51F18}"/>
              </a:ext>
            </a:extLst>
          </p:cNvPr>
          <p:cNvCxnSpPr>
            <a:cxnSpLocks/>
          </p:cNvCxnSpPr>
          <p:nvPr/>
        </p:nvCxnSpPr>
        <p:spPr>
          <a:xfrm>
            <a:off x="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8" name="Connettore diritto 7">
            <a:extLst>
              <a:ext uri="{FF2B5EF4-FFF2-40B4-BE49-F238E27FC236}">
                <a16:creationId xmlns:a16="http://schemas.microsoft.com/office/drawing/2014/main" id="{53AB085E-C341-D167-D2A6-DB51B0B9ECF8}"/>
              </a:ext>
            </a:extLst>
          </p:cNvPr>
          <p:cNvCxnSpPr>
            <a:cxnSpLocks/>
          </p:cNvCxnSpPr>
          <p:nvPr/>
        </p:nvCxnSpPr>
        <p:spPr>
          <a:xfrm>
            <a:off x="859200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sp>
        <p:nvSpPr>
          <p:cNvPr id="11" name="CasellaDiTesto 10">
            <a:extLst>
              <a:ext uri="{FF2B5EF4-FFF2-40B4-BE49-F238E27FC236}">
                <a16:creationId xmlns:a16="http://schemas.microsoft.com/office/drawing/2014/main" id="{861EAABE-8A88-286A-4C9D-CE266EFC98E0}"/>
              </a:ext>
            </a:extLst>
          </p:cNvPr>
          <p:cNvSpPr txBox="1"/>
          <p:nvPr/>
        </p:nvSpPr>
        <p:spPr>
          <a:xfrm>
            <a:off x="281549" y="6488668"/>
            <a:ext cx="3600000" cy="369332"/>
          </a:xfrm>
          <a:prstGeom prst="rect">
            <a:avLst/>
          </a:prstGeom>
          <a:noFill/>
        </p:spPr>
        <p:txBody>
          <a:bodyPr wrap="square" rtlCol="0">
            <a:spAutoFit/>
          </a:bodyPr>
          <a:lstStyle/>
          <a:p>
            <a:r>
              <a:rPr lang="it-IT" dirty="0">
                <a:solidFill>
                  <a:srgbClr val="0070C0"/>
                </a:solidFill>
                <a:latin typeface="Cambria" panose="02040503050406030204" pitchFamily="18" charset="0"/>
                <a:ea typeface="Cambria" panose="02040503050406030204" pitchFamily="18" charset="0"/>
              </a:rPr>
              <a:t>2</a:t>
            </a:r>
          </a:p>
        </p:txBody>
      </p:sp>
      <p:sp>
        <p:nvSpPr>
          <p:cNvPr id="13" name="CasellaDiTesto 12">
            <a:extLst>
              <a:ext uri="{FF2B5EF4-FFF2-40B4-BE49-F238E27FC236}">
                <a16:creationId xmlns:a16="http://schemas.microsoft.com/office/drawing/2014/main" id="{31CD9439-E398-D912-A137-DF5EAE2C9420}"/>
              </a:ext>
            </a:extLst>
          </p:cNvPr>
          <p:cNvSpPr txBox="1"/>
          <p:nvPr/>
        </p:nvSpPr>
        <p:spPr>
          <a:xfrm>
            <a:off x="8310452" y="6488668"/>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Andrea Spinelli</a:t>
            </a:r>
          </a:p>
        </p:txBody>
      </p:sp>
      <p:sp>
        <p:nvSpPr>
          <p:cNvPr id="14" name="CasellaDiTesto 13">
            <a:extLst>
              <a:ext uri="{FF2B5EF4-FFF2-40B4-BE49-F238E27FC236}">
                <a16:creationId xmlns:a16="http://schemas.microsoft.com/office/drawing/2014/main" id="{F1FE7CFF-07B4-BDE4-0C45-34EE1A25055C}"/>
              </a:ext>
            </a:extLst>
          </p:cNvPr>
          <p:cNvSpPr txBox="1"/>
          <p:nvPr/>
        </p:nvSpPr>
        <p:spPr>
          <a:xfrm>
            <a:off x="8310452" y="-6587"/>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 Consegna</a:t>
            </a:r>
          </a:p>
        </p:txBody>
      </p:sp>
      <p:sp>
        <p:nvSpPr>
          <p:cNvPr id="15" name="CasellaDiTesto 14">
            <a:extLst>
              <a:ext uri="{FF2B5EF4-FFF2-40B4-BE49-F238E27FC236}">
                <a16:creationId xmlns:a16="http://schemas.microsoft.com/office/drawing/2014/main" id="{25ADA732-509A-9EA7-21E0-095E5EDDEA25}"/>
              </a:ext>
            </a:extLst>
          </p:cNvPr>
          <p:cNvSpPr txBox="1"/>
          <p:nvPr/>
        </p:nvSpPr>
        <p:spPr>
          <a:xfrm>
            <a:off x="281549" y="-6587"/>
            <a:ext cx="3600000" cy="369332"/>
          </a:xfrm>
          <a:prstGeom prst="rect">
            <a:avLst/>
          </a:prstGeom>
          <a:noFill/>
        </p:spPr>
        <p:txBody>
          <a:bodyPr wrap="square" rtlCol="0">
            <a:spAutoFit/>
          </a:bodyPr>
          <a:lstStyle/>
          <a:p>
            <a:r>
              <a:rPr lang="it-IT" b="1" dirty="0">
                <a:solidFill>
                  <a:srgbClr val="0070C0"/>
                </a:solidFill>
                <a:latin typeface="Cambria" panose="02040503050406030204" pitchFamily="18" charset="0"/>
                <a:ea typeface="Cambria" panose="02040503050406030204" pitchFamily="18" charset="0"/>
              </a:rPr>
              <a:t> 1 – Analisi dei requisiti</a:t>
            </a:r>
          </a:p>
        </p:txBody>
      </p:sp>
      <p:sp>
        <p:nvSpPr>
          <p:cNvPr id="16" name="CasellaDiTesto 15">
            <a:extLst>
              <a:ext uri="{FF2B5EF4-FFF2-40B4-BE49-F238E27FC236}">
                <a16:creationId xmlns:a16="http://schemas.microsoft.com/office/drawing/2014/main" id="{C3FEBC58-E3CE-C6B8-1243-CB8B913CAEED}"/>
              </a:ext>
            </a:extLst>
          </p:cNvPr>
          <p:cNvSpPr txBox="1"/>
          <p:nvPr/>
        </p:nvSpPr>
        <p:spPr>
          <a:xfrm>
            <a:off x="281549" y="738664"/>
            <a:ext cx="5634501" cy="5139869"/>
          </a:xfrm>
          <a:prstGeom prst="rect">
            <a:avLst/>
          </a:prstGeom>
          <a:noFill/>
        </p:spPr>
        <p:txBody>
          <a:bodyPr wrap="square" rtlCol="0">
            <a:spAutoFit/>
          </a:bodyPr>
          <a:lstStyle/>
          <a:p>
            <a:pPr algn="just">
              <a:spcAft>
                <a:spcPts val="600"/>
              </a:spcAft>
            </a:pPr>
            <a:r>
              <a:rPr lang="it-IT" sz="1600" b="1" dirty="0">
                <a:solidFill>
                  <a:srgbClr val="0070C0"/>
                </a:solidFill>
                <a:latin typeface="Cambria" panose="02040503050406030204" pitchFamily="18" charset="0"/>
                <a:ea typeface="Cambria" panose="02040503050406030204" pitchFamily="18" charset="0"/>
              </a:rPr>
              <a:t>Requisiti</a:t>
            </a:r>
            <a:r>
              <a:rPr lang="it-IT" sz="1600" dirty="0">
                <a:solidFill>
                  <a:srgbClr val="0070C0"/>
                </a:solidFill>
                <a:latin typeface="Cambria" panose="02040503050406030204" pitchFamily="18" charset="0"/>
                <a:ea typeface="Cambria" panose="02040503050406030204" pitchFamily="18" charset="0"/>
              </a:rPr>
              <a:t>:</a:t>
            </a:r>
          </a:p>
          <a:p>
            <a:pPr marL="228600" indent="-2286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Caricare 2 immagini (</a:t>
            </a:r>
            <a:r>
              <a:rPr lang="it-IT" sz="1600" dirty="0" err="1">
                <a:solidFill>
                  <a:srgbClr val="0070C0"/>
                </a:solidFill>
                <a:latin typeface="Consolas" panose="020B0609020204030204" pitchFamily="49" charset="0"/>
                <a:ea typeface="Cambria" panose="02040503050406030204" pitchFamily="18" charset="0"/>
                <a:cs typeface="Courier New" panose="02070309020205020404" pitchFamily="49" charset="0"/>
              </a:rPr>
              <a:t>src</a:t>
            </a:r>
            <a:r>
              <a:rPr lang="it-IT" sz="1600" dirty="0">
                <a:solidFill>
                  <a:srgbClr val="0070C0"/>
                </a:solidFill>
                <a:latin typeface="Cambria" panose="02040503050406030204" pitchFamily="18" charset="0"/>
                <a:ea typeface="Cambria" panose="02040503050406030204" pitchFamily="18" charset="0"/>
              </a:rPr>
              <a:t> e </a:t>
            </a:r>
            <a:r>
              <a:rPr lang="it-IT" sz="1600" dirty="0" err="1">
                <a:solidFill>
                  <a:srgbClr val="0070C0"/>
                </a:solidFill>
                <a:latin typeface="Consolas" panose="020B0609020204030204" pitchFamily="49" charset="0"/>
                <a:ea typeface="Cambria" panose="02040503050406030204" pitchFamily="18" charset="0"/>
                <a:cs typeface="Courier New" panose="02070309020205020404" pitchFamily="49" charset="0"/>
              </a:rPr>
              <a:t>dst</a:t>
            </a:r>
            <a:r>
              <a:rPr lang="it-IT" sz="1600" dirty="0">
                <a:solidFill>
                  <a:srgbClr val="0070C0"/>
                </a:solidFill>
                <a:latin typeface="Cambria" panose="02040503050406030204" pitchFamily="18" charset="0"/>
                <a:ea typeface="Cambria" panose="02040503050406030204" pitchFamily="18" charset="0"/>
              </a:rPr>
              <a:t>) e rilevare i volti.</a:t>
            </a:r>
          </a:p>
          <a:p>
            <a:pPr marL="228600" indent="-2286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Ritagliare, alle stesse dimensioni, e allineare i volti (</a:t>
            </a:r>
            <a:r>
              <a:rPr lang="it-IT" sz="1600" dirty="0" err="1">
                <a:solidFill>
                  <a:srgbClr val="0070C0"/>
                </a:solidFill>
                <a:latin typeface="Cambria" panose="02040503050406030204" pitchFamily="18" charset="0"/>
                <a:ea typeface="Cambria" panose="02040503050406030204" pitchFamily="18" charset="0"/>
              </a:rPr>
              <a:t>traslation</a:t>
            </a:r>
            <a:r>
              <a:rPr lang="it-IT" sz="1600" dirty="0">
                <a:solidFill>
                  <a:srgbClr val="0070C0"/>
                </a:solidFill>
                <a:latin typeface="Cambria" panose="02040503050406030204" pitchFamily="18" charset="0"/>
                <a:ea typeface="Cambria" panose="02040503050406030204" pitchFamily="18" charset="0"/>
              </a:rPr>
              <a:t> + scale), in modo tale che il loro centro si sovrapponga.</a:t>
            </a:r>
          </a:p>
          <a:p>
            <a:pPr marL="228600" indent="-2286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Rilevare i landmark di riferimento dei volti, facendo uso della libreria </a:t>
            </a:r>
            <a:r>
              <a:rPr lang="it-IT" sz="1600" dirty="0" err="1">
                <a:solidFill>
                  <a:srgbClr val="0070C0"/>
                </a:solidFill>
                <a:latin typeface="Consolas" panose="020B0609020204030204" pitchFamily="49" charset="0"/>
                <a:ea typeface="Cambria" panose="02040503050406030204" pitchFamily="18" charset="0"/>
                <a:cs typeface="Courier New" panose="02070309020205020404" pitchFamily="49" charset="0"/>
              </a:rPr>
              <a:t>dlib</a:t>
            </a:r>
            <a:r>
              <a:rPr lang="it-IT" sz="1600" dirty="0">
                <a:solidFill>
                  <a:srgbClr val="0070C0"/>
                </a:solidFill>
                <a:latin typeface="Cambria" panose="02040503050406030204" pitchFamily="18" charset="0"/>
                <a:ea typeface="Cambria" panose="02040503050406030204" pitchFamily="18" charset="0"/>
              </a:rPr>
              <a:t>; se necessario si possono considerare ulteriori punti.</a:t>
            </a:r>
          </a:p>
          <a:p>
            <a:pPr marL="228600" indent="-2286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Calcolare la triangolatura di Delaunay.</a:t>
            </a:r>
          </a:p>
          <a:p>
            <a:pPr marL="228600" indent="-2286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Calcolare i landmark di riferimento intermedi e la corrispettiva triangolatura per valori variabili di </a:t>
            </a:r>
            <a:r>
              <a:rPr lang="it-IT" sz="1600" dirty="0">
                <a:solidFill>
                  <a:srgbClr val="0070C0"/>
                </a:solidFill>
                <a:latin typeface="Courier New" panose="02070309020205020404" pitchFamily="49" charset="0"/>
                <a:ea typeface="Cambria" panose="02040503050406030204" pitchFamily="18" charset="0"/>
                <a:cs typeface="Courier New" panose="02070309020205020404" pitchFamily="49" charset="0"/>
              </a:rPr>
              <a:t>t</a:t>
            </a:r>
            <a:r>
              <a:rPr lang="it-IT" sz="1600" dirty="0">
                <a:solidFill>
                  <a:srgbClr val="0070C0"/>
                </a:solidFill>
                <a:latin typeface="Cambria" panose="02040503050406030204" pitchFamily="18" charset="0"/>
                <a:ea typeface="Cambria" panose="02040503050406030204" pitchFamily="18" charset="0"/>
              </a:rPr>
              <a:t>.</a:t>
            </a:r>
          </a:p>
          <a:p>
            <a:pPr marL="228600" indent="-2286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Costruire una propria funzione di trasformazione affine per trasformare sia le immagini mobili che quelle di riferimento, considerando i punti di riferimento intermedi .</a:t>
            </a:r>
          </a:p>
          <a:p>
            <a:pPr marL="228600" indent="-2286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Unire le trasformazioni finali delle immagini attraverso una somma pesata.</a:t>
            </a:r>
          </a:p>
          <a:p>
            <a:pPr marL="228600" indent="-2286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Raccogliere le trasformazioni di transizione, per valori variabili di </a:t>
            </a:r>
            <a:r>
              <a:rPr lang="it-IT" sz="1600" dirty="0">
                <a:solidFill>
                  <a:srgbClr val="0070C0"/>
                </a:solidFill>
                <a:latin typeface="Consolas" panose="020B0609020204030204" pitchFamily="49" charset="0"/>
                <a:ea typeface="Cambria" panose="02040503050406030204" pitchFamily="18" charset="0"/>
                <a:cs typeface="Courier New" panose="02070309020205020404" pitchFamily="49" charset="0"/>
              </a:rPr>
              <a:t>t</a:t>
            </a:r>
            <a:r>
              <a:rPr lang="it-IT" sz="1600" dirty="0">
                <a:solidFill>
                  <a:srgbClr val="0070C0"/>
                </a:solidFill>
                <a:latin typeface="Cambria" panose="02040503050406030204" pitchFamily="18" charset="0"/>
                <a:ea typeface="Cambria" panose="02040503050406030204" pitchFamily="18" charset="0"/>
              </a:rPr>
              <a:t>, e generare un video/gif.</a:t>
            </a:r>
          </a:p>
        </p:txBody>
      </p:sp>
      <p:sp>
        <p:nvSpPr>
          <p:cNvPr id="18" name="CasellaDiTesto 17">
            <a:extLst>
              <a:ext uri="{FF2B5EF4-FFF2-40B4-BE49-F238E27FC236}">
                <a16:creationId xmlns:a16="http://schemas.microsoft.com/office/drawing/2014/main" id="{12627B91-22C7-CAF1-4706-9ACD92D0EAC8}"/>
              </a:ext>
            </a:extLst>
          </p:cNvPr>
          <p:cNvSpPr txBox="1"/>
          <p:nvPr/>
        </p:nvSpPr>
        <p:spPr>
          <a:xfrm>
            <a:off x="6275949" y="738664"/>
            <a:ext cx="5634502" cy="5878532"/>
          </a:xfrm>
          <a:prstGeom prst="rect">
            <a:avLst/>
          </a:prstGeom>
          <a:noFill/>
        </p:spPr>
        <p:txBody>
          <a:bodyPr wrap="square" rtlCol="0">
            <a:spAutoFit/>
          </a:bodyPr>
          <a:lstStyle/>
          <a:p>
            <a:pPr algn="just">
              <a:spcAft>
                <a:spcPts val="600"/>
              </a:spcAft>
            </a:pPr>
            <a:r>
              <a:rPr lang="it-IT" sz="1600" b="1" dirty="0">
                <a:solidFill>
                  <a:srgbClr val="0070C0"/>
                </a:solidFill>
                <a:latin typeface="Cambria" panose="02040503050406030204" pitchFamily="18" charset="0"/>
                <a:ea typeface="Cambria" panose="02040503050406030204" pitchFamily="18" charset="0"/>
              </a:rPr>
              <a:t>Analisi dei requisiti</a:t>
            </a:r>
            <a:r>
              <a:rPr lang="it-IT" sz="1600" dirty="0">
                <a:solidFill>
                  <a:srgbClr val="0070C0"/>
                </a:solidFill>
                <a:latin typeface="Cambria" panose="02040503050406030204" pitchFamily="18" charset="0"/>
                <a:ea typeface="Cambria" panose="02040503050406030204" pitchFamily="18" charset="0"/>
              </a:rPr>
              <a:t>:</a:t>
            </a:r>
          </a:p>
          <a:p>
            <a:pPr algn="just">
              <a:spcAft>
                <a:spcPts val="600"/>
              </a:spcAft>
            </a:pPr>
            <a:r>
              <a:rPr lang="it-IT" sz="1600" dirty="0">
                <a:solidFill>
                  <a:srgbClr val="0070C0"/>
                </a:solidFill>
                <a:latin typeface="Cambria" panose="02040503050406030204" pitchFamily="18" charset="0"/>
                <a:ea typeface="Cambria" panose="02040503050406030204" pitchFamily="18" charset="0"/>
              </a:rPr>
              <a:t>Si osserva che l’obiettivo del problema è quello di effettuare il </a:t>
            </a:r>
            <a:r>
              <a:rPr lang="it-IT" sz="1600" b="1" dirty="0">
                <a:solidFill>
                  <a:srgbClr val="0070C0"/>
                </a:solidFill>
                <a:latin typeface="Cambria" panose="02040503050406030204" pitchFamily="18" charset="0"/>
                <a:ea typeface="Cambria" panose="02040503050406030204" pitchFamily="18" charset="0"/>
              </a:rPr>
              <a:t>face morphing </a:t>
            </a:r>
            <a:r>
              <a:rPr lang="it-IT" sz="1600" dirty="0">
                <a:solidFill>
                  <a:srgbClr val="0070C0"/>
                </a:solidFill>
                <a:latin typeface="Cambria" panose="02040503050406030204" pitchFamily="18" charset="0"/>
                <a:ea typeface="Cambria" panose="02040503050406030204" pitchFamily="18" charset="0"/>
              </a:rPr>
              <a:t>di due immagini (fonte e destinazione) da una </a:t>
            </a:r>
            <a:r>
              <a:rPr lang="it-IT" sz="1600" b="1" dirty="0">
                <a:solidFill>
                  <a:srgbClr val="0070C0"/>
                </a:solidFill>
                <a:latin typeface="Cambria" panose="02040503050406030204" pitchFamily="18" charset="0"/>
                <a:ea typeface="Cambria" panose="02040503050406030204" pitchFamily="18" charset="0"/>
              </a:rPr>
              <a:t>trasformazione affine intermedia</a:t>
            </a:r>
            <a:r>
              <a:rPr lang="it-IT" sz="1600" dirty="0">
                <a:solidFill>
                  <a:srgbClr val="0070C0"/>
                </a:solidFill>
                <a:latin typeface="Cambria" panose="02040503050406030204" pitchFamily="18" charset="0"/>
                <a:ea typeface="Cambria" panose="02040503050406030204" pitchFamily="18" charset="0"/>
              </a:rPr>
              <a:t>, quest’ultima costruita senza fare uso di altre classi o metodi diretti ausiliari.</a:t>
            </a:r>
          </a:p>
          <a:p>
            <a:pPr algn="just">
              <a:spcAft>
                <a:spcPts val="600"/>
              </a:spcAft>
            </a:pPr>
            <a:r>
              <a:rPr lang="it-IT" sz="1600" dirty="0">
                <a:solidFill>
                  <a:srgbClr val="0070C0"/>
                </a:solidFill>
                <a:latin typeface="Cambria" panose="02040503050406030204" pitchFamily="18" charset="0"/>
                <a:ea typeface="Cambria" panose="02040503050406030204" pitchFamily="18" charset="0"/>
              </a:rPr>
              <a:t>Per una corretta trasformazione dei volti si richiede che questi corrispondano: </a:t>
            </a:r>
            <a:r>
              <a:rPr lang="it-IT" sz="1600" b="1" dirty="0">
                <a:solidFill>
                  <a:srgbClr val="0070C0"/>
                </a:solidFill>
                <a:latin typeface="Cambria" panose="02040503050406030204" pitchFamily="18" charset="0"/>
                <a:ea typeface="Cambria" panose="02040503050406030204" pitchFamily="18" charset="0"/>
              </a:rPr>
              <a:t>ritagliando</a:t>
            </a:r>
            <a:r>
              <a:rPr lang="it-IT" sz="1600" dirty="0">
                <a:solidFill>
                  <a:srgbClr val="0070C0"/>
                </a:solidFill>
                <a:latin typeface="Cambria" panose="02040503050406030204" pitchFamily="18" charset="0"/>
                <a:ea typeface="Cambria" panose="02040503050406030204" pitchFamily="18" charset="0"/>
              </a:rPr>
              <a:t>, </a:t>
            </a:r>
            <a:r>
              <a:rPr lang="it-IT" sz="1600" b="1" dirty="0">
                <a:solidFill>
                  <a:srgbClr val="0070C0"/>
                </a:solidFill>
                <a:latin typeface="Cambria" panose="02040503050406030204" pitchFamily="18" charset="0"/>
                <a:ea typeface="Cambria" panose="02040503050406030204" pitchFamily="18" charset="0"/>
              </a:rPr>
              <a:t>traslando</a:t>
            </a:r>
            <a:r>
              <a:rPr lang="it-IT" sz="1600" dirty="0">
                <a:solidFill>
                  <a:srgbClr val="0070C0"/>
                </a:solidFill>
                <a:latin typeface="Cambria" panose="02040503050406030204" pitchFamily="18" charset="0"/>
                <a:ea typeface="Cambria" panose="02040503050406030204" pitchFamily="18" charset="0"/>
              </a:rPr>
              <a:t> e </a:t>
            </a:r>
            <a:r>
              <a:rPr lang="it-IT" sz="1600" b="1" dirty="0">
                <a:solidFill>
                  <a:srgbClr val="0070C0"/>
                </a:solidFill>
                <a:latin typeface="Cambria" panose="02040503050406030204" pitchFamily="18" charset="0"/>
                <a:ea typeface="Cambria" panose="02040503050406030204" pitchFamily="18" charset="0"/>
              </a:rPr>
              <a:t>scalando</a:t>
            </a:r>
            <a:r>
              <a:rPr lang="it-IT" sz="1600" dirty="0">
                <a:solidFill>
                  <a:srgbClr val="0070C0"/>
                </a:solidFill>
                <a:latin typeface="Cambria" panose="02040503050406030204" pitchFamily="18" charset="0"/>
                <a:ea typeface="Cambria" panose="02040503050406030204" pitchFamily="18" charset="0"/>
              </a:rPr>
              <a:t> le immagini opportunamente alla stessa dimensione.</a:t>
            </a:r>
          </a:p>
          <a:p>
            <a:pPr algn="just">
              <a:spcAft>
                <a:spcPts val="600"/>
              </a:spcAft>
            </a:pPr>
            <a:r>
              <a:rPr lang="it-IT" sz="1600" dirty="0">
                <a:solidFill>
                  <a:srgbClr val="0070C0"/>
                </a:solidFill>
                <a:latin typeface="Cambria" panose="02040503050406030204" pitchFamily="18" charset="0"/>
                <a:ea typeface="Cambria" panose="02040503050406030204" pitchFamily="18" charset="0"/>
              </a:rPr>
              <a:t>Per la rilevazione dei </a:t>
            </a:r>
            <a:r>
              <a:rPr lang="it-IT" sz="1600" b="1" dirty="0">
                <a:solidFill>
                  <a:srgbClr val="0070C0"/>
                </a:solidFill>
                <a:latin typeface="Cambria" panose="02040503050406030204" pitchFamily="18" charset="0"/>
                <a:ea typeface="Cambria" panose="02040503050406030204" pitchFamily="18" charset="0"/>
              </a:rPr>
              <a:t>landmark</a:t>
            </a:r>
            <a:r>
              <a:rPr lang="it-IT" sz="1600" dirty="0">
                <a:solidFill>
                  <a:srgbClr val="0070C0"/>
                </a:solidFill>
                <a:latin typeface="Cambria" panose="02040503050406030204" pitchFamily="18" charset="0"/>
                <a:ea typeface="Cambria" panose="02040503050406030204" pitchFamily="18" charset="0"/>
              </a:rPr>
              <a:t> è possibile far uso della libreria </a:t>
            </a:r>
            <a:r>
              <a:rPr lang="it-IT" sz="1600" baseline="30000" dirty="0">
                <a:solidFill>
                  <a:srgbClr val="0070C0"/>
                </a:solidFill>
                <a:latin typeface="Cambria" panose="02040503050406030204" pitchFamily="18" charset="0"/>
                <a:ea typeface="Cambria" panose="02040503050406030204" pitchFamily="18" charset="0"/>
                <a:hlinkClick r:id="rId2"/>
              </a:rPr>
              <a:t>[1]</a:t>
            </a:r>
            <a:r>
              <a:rPr lang="it-IT" sz="1600" dirty="0" err="1">
                <a:solidFill>
                  <a:srgbClr val="0070C0"/>
                </a:solidFill>
                <a:latin typeface="Consolas" panose="020B0609020204030204" pitchFamily="49" charset="0"/>
                <a:ea typeface="Cambria" panose="02040503050406030204" pitchFamily="18" charset="0"/>
                <a:cs typeface="Courier New" panose="02070309020205020404" pitchFamily="49" charset="0"/>
              </a:rPr>
              <a:t>dlib</a:t>
            </a:r>
            <a:r>
              <a:rPr lang="it-IT" sz="1600" dirty="0">
                <a:solidFill>
                  <a:srgbClr val="0070C0"/>
                </a:solidFill>
                <a:latin typeface="Cambria" panose="02040503050406030204" pitchFamily="18" charset="0"/>
                <a:ea typeface="Cambria" panose="02040503050406030204" pitchFamily="18" charset="0"/>
              </a:rPr>
              <a:t>, mentre, per la gestione e l’elaborazione delle immagini e dei landmark, consideriamo di far uso delle librerie </a:t>
            </a:r>
            <a:r>
              <a:rPr lang="it-IT" sz="1600" dirty="0" err="1">
                <a:solidFill>
                  <a:srgbClr val="0070C0"/>
                </a:solidFill>
                <a:latin typeface="Consolas" panose="020B0609020204030204" pitchFamily="49" charset="0"/>
                <a:ea typeface="Cambria" panose="02040503050406030204" pitchFamily="18" charset="0"/>
                <a:cs typeface="Courier New" panose="02070309020205020404" pitchFamily="49" charset="0"/>
              </a:rPr>
              <a:t>numpy</a:t>
            </a:r>
            <a:r>
              <a:rPr lang="it-IT" sz="1600" dirty="0">
                <a:solidFill>
                  <a:srgbClr val="0070C0"/>
                </a:solidFill>
                <a:latin typeface="Courier New" panose="02070309020205020404" pitchFamily="49" charset="0"/>
                <a:ea typeface="Cambria" panose="02040503050406030204" pitchFamily="18" charset="0"/>
                <a:cs typeface="Courier New" panose="02070309020205020404" pitchFamily="49" charset="0"/>
              </a:rPr>
              <a:t> </a:t>
            </a:r>
            <a:r>
              <a:rPr lang="it-IT" sz="1600" dirty="0">
                <a:solidFill>
                  <a:srgbClr val="0070C0"/>
                </a:solidFill>
                <a:latin typeface="Cambria" panose="02040503050406030204" pitchFamily="18" charset="0"/>
                <a:ea typeface="Cambria" panose="02040503050406030204" pitchFamily="18" charset="0"/>
              </a:rPr>
              <a:t>e </a:t>
            </a:r>
            <a:r>
              <a:rPr lang="it-IT" sz="1600" dirty="0" err="1">
                <a:solidFill>
                  <a:srgbClr val="0070C0"/>
                </a:solidFill>
                <a:latin typeface="Consolas" panose="020B0609020204030204" pitchFamily="49" charset="0"/>
                <a:ea typeface="Cambria" panose="02040503050406030204" pitchFamily="18" charset="0"/>
                <a:cs typeface="Courier New" panose="02070309020205020404" pitchFamily="49" charset="0"/>
              </a:rPr>
              <a:t>opencv</a:t>
            </a:r>
            <a:r>
              <a:rPr lang="it-IT" sz="1600" dirty="0">
                <a:solidFill>
                  <a:srgbClr val="0070C0"/>
                </a:solidFill>
                <a:latin typeface="Cambria" panose="02040503050406030204" pitchFamily="18" charset="0"/>
                <a:ea typeface="Cambria" panose="02040503050406030204" pitchFamily="18" charset="0"/>
              </a:rPr>
              <a:t>.</a:t>
            </a:r>
          </a:p>
          <a:p>
            <a:pPr algn="just">
              <a:spcAft>
                <a:spcPts val="600"/>
              </a:spcAft>
            </a:pPr>
            <a:r>
              <a:rPr lang="it-IT" sz="1600" dirty="0">
                <a:solidFill>
                  <a:srgbClr val="0070C0"/>
                </a:solidFill>
                <a:latin typeface="Cambria" panose="02040503050406030204" pitchFamily="18" charset="0"/>
                <a:ea typeface="Cambria" panose="02040503050406030204" pitchFamily="18" charset="0"/>
              </a:rPr>
              <a:t>Rilevati i landmark delle rispettive immagini bisogna calcolare la </a:t>
            </a:r>
            <a:r>
              <a:rPr lang="it-IT" sz="1600" b="1" dirty="0">
                <a:solidFill>
                  <a:srgbClr val="0070C0"/>
                </a:solidFill>
                <a:latin typeface="Cambria" panose="02040503050406030204" pitchFamily="18" charset="0"/>
                <a:ea typeface="Cambria" panose="02040503050406030204" pitchFamily="18" charset="0"/>
              </a:rPr>
              <a:t>triangolatura di Delaunay</a:t>
            </a:r>
            <a:r>
              <a:rPr lang="it-IT" sz="1600" dirty="0">
                <a:solidFill>
                  <a:srgbClr val="0070C0"/>
                </a:solidFill>
                <a:latin typeface="Cambria" panose="02040503050406030204" pitchFamily="18" charset="0"/>
                <a:ea typeface="Cambria" panose="02040503050406030204" pitchFamily="18" charset="0"/>
              </a:rPr>
              <a:t>.</a:t>
            </a:r>
          </a:p>
          <a:p>
            <a:pPr algn="just">
              <a:spcAft>
                <a:spcPts val="600"/>
              </a:spcAft>
            </a:pPr>
            <a:r>
              <a:rPr lang="it-IT" sz="1600" dirty="0">
                <a:solidFill>
                  <a:srgbClr val="0070C0"/>
                </a:solidFill>
                <a:latin typeface="Cambria" panose="02040503050406030204" pitchFamily="18" charset="0"/>
                <a:ea typeface="Cambria" panose="02040503050406030204" pitchFamily="18" charset="0"/>
              </a:rPr>
              <a:t>Le immagini devono eseguire le loro rispettive trasformazioni dato un valore </a:t>
            </a:r>
            <a:r>
              <a:rPr lang="it-IT" sz="1600" dirty="0">
                <a:solidFill>
                  <a:srgbClr val="0070C0"/>
                </a:solidFill>
                <a:latin typeface="Consolas" panose="020B0609020204030204" pitchFamily="49" charset="0"/>
                <a:ea typeface="Cambria" panose="02040503050406030204" pitchFamily="18" charset="0"/>
                <a:cs typeface="Courier New" panose="02070309020205020404" pitchFamily="49" charset="0"/>
              </a:rPr>
              <a:t>t</a:t>
            </a:r>
            <a:r>
              <a:rPr lang="it-IT" sz="1600" dirty="0">
                <a:solidFill>
                  <a:srgbClr val="0070C0"/>
                </a:solidFill>
                <a:latin typeface="Cambria" panose="02040503050406030204" pitchFamily="18" charset="0"/>
                <a:ea typeface="Cambria" panose="02040503050406030204" pitchFamily="18" charset="0"/>
                <a:cs typeface="Courier New" panose="02070309020205020404" pitchFamily="49" charset="0"/>
              </a:rPr>
              <a:t> </a:t>
            </a:r>
            <a:r>
              <a:rPr lang="it-IT" sz="1600" dirty="0">
                <a:solidFill>
                  <a:srgbClr val="0070C0"/>
                </a:solidFill>
                <a:latin typeface="Cambria" panose="02040503050406030204" pitchFamily="18" charset="0"/>
                <a:ea typeface="Cambria" panose="02040503050406030204" pitchFamily="18" charset="0"/>
              </a:rPr>
              <a:t>di riferimento, inoltre, per valori variabili di  </a:t>
            </a:r>
            <a:r>
              <a:rPr lang="it-IT" sz="1600" dirty="0">
                <a:solidFill>
                  <a:srgbClr val="0070C0"/>
                </a:solidFill>
                <a:latin typeface="Consolas" panose="020B0609020204030204" pitchFamily="49" charset="0"/>
                <a:ea typeface="Cambria" panose="02040503050406030204" pitchFamily="18" charset="0"/>
                <a:cs typeface="Courier New" panose="02070309020205020404" pitchFamily="49" charset="0"/>
              </a:rPr>
              <a:t>t</a:t>
            </a:r>
            <a:r>
              <a:rPr lang="it-IT" sz="1600" dirty="0">
                <a:solidFill>
                  <a:srgbClr val="0070C0"/>
                </a:solidFill>
                <a:latin typeface="Cambria" panose="02040503050406030204" pitchFamily="18" charset="0"/>
                <a:ea typeface="Cambria" panose="02040503050406030204" pitchFamily="18" charset="0"/>
              </a:rPr>
              <a:t>, si richiede di generare un video/gif delle trasformazioni di face morphing (</a:t>
            </a:r>
            <a:r>
              <a:rPr lang="it-IT" sz="1600" b="1" dirty="0" err="1">
                <a:solidFill>
                  <a:srgbClr val="0070C0"/>
                </a:solidFill>
                <a:latin typeface="Cambria" panose="02040503050406030204" pitchFamily="18" charset="0"/>
                <a:ea typeface="Cambria" panose="02040503050406030204" pitchFamily="18" charset="0"/>
              </a:rPr>
              <a:t>warping</a:t>
            </a:r>
            <a:r>
              <a:rPr lang="it-IT" sz="1600" dirty="0">
                <a:solidFill>
                  <a:srgbClr val="0070C0"/>
                </a:solidFill>
                <a:latin typeface="Cambria" panose="02040503050406030204" pitchFamily="18" charset="0"/>
                <a:ea typeface="Cambria" panose="02040503050406030204" pitchFamily="18" charset="0"/>
              </a:rPr>
              <a:t> e </a:t>
            </a:r>
            <a:r>
              <a:rPr lang="it-IT" sz="1600" b="1" dirty="0" err="1">
                <a:solidFill>
                  <a:srgbClr val="0070C0"/>
                </a:solidFill>
                <a:latin typeface="Cambria" panose="02040503050406030204" pitchFamily="18" charset="0"/>
                <a:ea typeface="Cambria" panose="02040503050406030204" pitchFamily="18" charset="0"/>
              </a:rPr>
              <a:t>blending</a:t>
            </a:r>
            <a:r>
              <a:rPr lang="it-IT" sz="1600" dirty="0">
                <a:solidFill>
                  <a:srgbClr val="0070C0"/>
                </a:solidFill>
                <a:latin typeface="Cambria" panose="02040503050406030204" pitchFamily="18" charset="0"/>
                <a:ea typeface="Cambria" panose="02040503050406030204" pitchFamily="18" charset="0"/>
              </a:rPr>
              <a:t>)</a:t>
            </a:r>
            <a:r>
              <a:rPr lang="it-IT" sz="1600" b="1" dirty="0">
                <a:solidFill>
                  <a:srgbClr val="0070C0"/>
                </a:solidFill>
                <a:latin typeface="Cambria" panose="02040503050406030204" pitchFamily="18" charset="0"/>
                <a:ea typeface="Cambria" panose="02040503050406030204" pitchFamily="18" charset="0"/>
              </a:rPr>
              <a:t> </a:t>
            </a:r>
            <a:r>
              <a:rPr lang="it-IT" sz="1600" dirty="0">
                <a:solidFill>
                  <a:srgbClr val="0070C0"/>
                </a:solidFill>
                <a:latin typeface="Cambria" panose="02040503050406030204" pitchFamily="18" charset="0"/>
                <a:ea typeface="Cambria" panose="02040503050406030204" pitchFamily="18" charset="0"/>
              </a:rPr>
              <a:t>intermedie.</a:t>
            </a:r>
          </a:p>
          <a:p>
            <a:pPr algn="just">
              <a:spcAft>
                <a:spcPts val="600"/>
              </a:spcAft>
            </a:pPr>
            <a:endParaRPr lang="it-IT" sz="1600" dirty="0">
              <a:solidFill>
                <a:srgbClr val="0070C0"/>
              </a:solidFill>
              <a:latin typeface="Cambria" panose="02040503050406030204" pitchFamily="18" charset="0"/>
              <a:ea typeface="Cambria" panose="02040503050406030204" pitchFamily="18" charset="0"/>
            </a:endParaRPr>
          </a:p>
          <a:p>
            <a:pPr algn="just">
              <a:spcAft>
                <a:spcPts val="600"/>
              </a:spcAft>
            </a:pPr>
            <a:endParaRPr lang="it-IT" sz="1600" dirty="0">
              <a:solidFill>
                <a:srgbClr val="0070C0"/>
              </a:solidFill>
              <a:latin typeface="Cambria" panose="02040503050406030204" pitchFamily="18" charset="0"/>
              <a:ea typeface="Cambria" panose="02040503050406030204" pitchFamily="18" charset="0"/>
            </a:endParaRPr>
          </a:p>
          <a:p>
            <a:pPr algn="just">
              <a:spcAft>
                <a:spcPts val="600"/>
              </a:spcAft>
            </a:pPr>
            <a:endParaRPr lang="it-IT" sz="1600" dirty="0">
              <a:solidFill>
                <a:srgbClr val="0070C0"/>
              </a:solidFill>
              <a:latin typeface="Cambria" panose="02040503050406030204" pitchFamily="18" charset="0"/>
              <a:ea typeface="Cambria" panose="02040503050406030204" pitchFamily="18" charset="0"/>
            </a:endParaRPr>
          </a:p>
        </p:txBody>
      </p:sp>
      <p:cxnSp>
        <p:nvCxnSpPr>
          <p:cNvPr id="19" name="Connettore diritto 18">
            <a:extLst>
              <a:ext uri="{FF2B5EF4-FFF2-40B4-BE49-F238E27FC236}">
                <a16:creationId xmlns:a16="http://schemas.microsoft.com/office/drawing/2014/main" id="{6F5D59C3-1DF9-E096-153A-D90D867FE60C}"/>
              </a:ext>
            </a:extLst>
          </p:cNvPr>
          <p:cNvCxnSpPr>
            <a:cxnSpLocks/>
          </p:cNvCxnSpPr>
          <p:nvPr/>
        </p:nvCxnSpPr>
        <p:spPr>
          <a:xfrm>
            <a:off x="6116320" y="609600"/>
            <a:ext cx="0" cy="554736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2874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3D1F6-5903-D9C0-1BD3-182A5CEE8AB6}"/>
            </a:ext>
          </a:extLst>
        </p:cNvPr>
        <p:cNvGrpSpPr/>
        <p:nvPr/>
      </p:nvGrpSpPr>
      <p:grpSpPr>
        <a:xfrm>
          <a:off x="0" y="0"/>
          <a:ext cx="0" cy="0"/>
          <a:chOff x="0" y="0"/>
          <a:chExt cx="0" cy="0"/>
        </a:xfrm>
      </p:grpSpPr>
      <p:cxnSp>
        <p:nvCxnSpPr>
          <p:cNvPr id="2" name="Straight Connector 9">
            <a:extLst>
              <a:ext uri="{FF2B5EF4-FFF2-40B4-BE49-F238E27FC236}">
                <a16:creationId xmlns:a16="http://schemas.microsoft.com/office/drawing/2014/main" id="{AA16722A-C95B-17C8-5233-2F6CC6617A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 name="Rectangle 11">
            <a:extLst>
              <a:ext uri="{FF2B5EF4-FFF2-40B4-BE49-F238E27FC236}">
                <a16:creationId xmlns:a16="http://schemas.microsoft.com/office/drawing/2014/main" id="{C9B5ABC5-ECA6-F823-83E6-2CF611E38E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13">
            <a:extLst>
              <a:ext uri="{FF2B5EF4-FFF2-40B4-BE49-F238E27FC236}">
                <a16:creationId xmlns:a16="http://schemas.microsoft.com/office/drawing/2014/main" id="{8CF77E3F-E1AA-D2ED-F920-4E7DAA04F4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onnettore diritto 4">
            <a:extLst>
              <a:ext uri="{FF2B5EF4-FFF2-40B4-BE49-F238E27FC236}">
                <a16:creationId xmlns:a16="http://schemas.microsoft.com/office/drawing/2014/main" id="{98A4526A-C4AC-A5A5-8BD7-388836D29110}"/>
              </a:ext>
            </a:extLst>
          </p:cNvPr>
          <p:cNvCxnSpPr>
            <a:cxnSpLocks/>
          </p:cNvCxnSpPr>
          <p:nvPr/>
        </p:nvCxnSpPr>
        <p:spPr>
          <a:xfrm>
            <a:off x="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6" name="Connettore diritto 5">
            <a:extLst>
              <a:ext uri="{FF2B5EF4-FFF2-40B4-BE49-F238E27FC236}">
                <a16:creationId xmlns:a16="http://schemas.microsoft.com/office/drawing/2014/main" id="{709DB9D5-4668-C8BF-0416-F1A2966D6FEF}"/>
              </a:ext>
            </a:extLst>
          </p:cNvPr>
          <p:cNvCxnSpPr>
            <a:cxnSpLocks/>
          </p:cNvCxnSpPr>
          <p:nvPr/>
        </p:nvCxnSpPr>
        <p:spPr>
          <a:xfrm>
            <a:off x="859200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7" name="Connettore diritto 6">
            <a:extLst>
              <a:ext uri="{FF2B5EF4-FFF2-40B4-BE49-F238E27FC236}">
                <a16:creationId xmlns:a16="http://schemas.microsoft.com/office/drawing/2014/main" id="{F54E1F8C-E0E6-3EAC-CA1E-D1DC45C514EA}"/>
              </a:ext>
            </a:extLst>
          </p:cNvPr>
          <p:cNvCxnSpPr>
            <a:cxnSpLocks/>
          </p:cNvCxnSpPr>
          <p:nvPr/>
        </p:nvCxnSpPr>
        <p:spPr>
          <a:xfrm>
            <a:off x="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8" name="Connettore diritto 7">
            <a:extLst>
              <a:ext uri="{FF2B5EF4-FFF2-40B4-BE49-F238E27FC236}">
                <a16:creationId xmlns:a16="http://schemas.microsoft.com/office/drawing/2014/main" id="{B44286E0-D0F8-C701-9432-CDAF6C7CA41B}"/>
              </a:ext>
            </a:extLst>
          </p:cNvPr>
          <p:cNvCxnSpPr>
            <a:cxnSpLocks/>
          </p:cNvCxnSpPr>
          <p:nvPr/>
        </p:nvCxnSpPr>
        <p:spPr>
          <a:xfrm>
            <a:off x="859200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sp>
        <p:nvSpPr>
          <p:cNvPr id="11" name="CasellaDiTesto 10">
            <a:extLst>
              <a:ext uri="{FF2B5EF4-FFF2-40B4-BE49-F238E27FC236}">
                <a16:creationId xmlns:a16="http://schemas.microsoft.com/office/drawing/2014/main" id="{BB62014A-C2BB-FC1E-92D7-091084D1D53D}"/>
              </a:ext>
            </a:extLst>
          </p:cNvPr>
          <p:cNvSpPr txBox="1"/>
          <p:nvPr/>
        </p:nvSpPr>
        <p:spPr>
          <a:xfrm>
            <a:off x="281548" y="6488668"/>
            <a:ext cx="3600000" cy="369332"/>
          </a:xfrm>
          <a:prstGeom prst="rect">
            <a:avLst/>
          </a:prstGeom>
          <a:noFill/>
        </p:spPr>
        <p:txBody>
          <a:bodyPr wrap="square" rtlCol="0">
            <a:spAutoFit/>
          </a:bodyPr>
          <a:lstStyle/>
          <a:p>
            <a:r>
              <a:rPr lang="it-IT" dirty="0">
                <a:solidFill>
                  <a:srgbClr val="0070C0"/>
                </a:solidFill>
                <a:latin typeface="Cambria" panose="02040503050406030204" pitchFamily="18" charset="0"/>
                <a:ea typeface="Cambria" panose="02040503050406030204" pitchFamily="18" charset="0"/>
              </a:rPr>
              <a:t>3</a:t>
            </a:r>
          </a:p>
        </p:txBody>
      </p:sp>
      <p:sp>
        <p:nvSpPr>
          <p:cNvPr id="13" name="CasellaDiTesto 12">
            <a:extLst>
              <a:ext uri="{FF2B5EF4-FFF2-40B4-BE49-F238E27FC236}">
                <a16:creationId xmlns:a16="http://schemas.microsoft.com/office/drawing/2014/main" id="{3F944069-C709-AFB6-B751-1C09A9CF517E}"/>
              </a:ext>
            </a:extLst>
          </p:cNvPr>
          <p:cNvSpPr txBox="1"/>
          <p:nvPr/>
        </p:nvSpPr>
        <p:spPr>
          <a:xfrm>
            <a:off x="8310452" y="6488668"/>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Andrea Spinelli</a:t>
            </a:r>
          </a:p>
        </p:txBody>
      </p:sp>
      <p:sp>
        <p:nvSpPr>
          <p:cNvPr id="14" name="CasellaDiTesto 13">
            <a:extLst>
              <a:ext uri="{FF2B5EF4-FFF2-40B4-BE49-F238E27FC236}">
                <a16:creationId xmlns:a16="http://schemas.microsoft.com/office/drawing/2014/main" id="{1075A237-1F4A-B62E-EB2C-83D2B5D1D381}"/>
              </a:ext>
            </a:extLst>
          </p:cNvPr>
          <p:cNvSpPr txBox="1"/>
          <p:nvPr/>
        </p:nvSpPr>
        <p:spPr>
          <a:xfrm>
            <a:off x="8310452" y="-6587"/>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Suddivisione in sotto-problemi </a:t>
            </a:r>
          </a:p>
        </p:txBody>
      </p:sp>
      <p:sp>
        <p:nvSpPr>
          <p:cNvPr id="15" name="CasellaDiTesto 14">
            <a:extLst>
              <a:ext uri="{FF2B5EF4-FFF2-40B4-BE49-F238E27FC236}">
                <a16:creationId xmlns:a16="http://schemas.microsoft.com/office/drawing/2014/main" id="{F5A7D31A-4B01-BBB0-1CC1-1FDE4E6DC20D}"/>
              </a:ext>
            </a:extLst>
          </p:cNvPr>
          <p:cNvSpPr txBox="1"/>
          <p:nvPr/>
        </p:nvSpPr>
        <p:spPr>
          <a:xfrm>
            <a:off x="281549" y="-6587"/>
            <a:ext cx="3600000" cy="369332"/>
          </a:xfrm>
          <a:prstGeom prst="rect">
            <a:avLst/>
          </a:prstGeom>
          <a:noFill/>
        </p:spPr>
        <p:txBody>
          <a:bodyPr wrap="square" rtlCol="0">
            <a:spAutoFit/>
          </a:bodyPr>
          <a:lstStyle/>
          <a:p>
            <a:r>
              <a:rPr lang="it-IT" b="1" dirty="0">
                <a:solidFill>
                  <a:srgbClr val="0070C0"/>
                </a:solidFill>
                <a:latin typeface="Cambria" panose="02040503050406030204" pitchFamily="18" charset="0"/>
                <a:ea typeface="Cambria" panose="02040503050406030204" pitchFamily="18" charset="0"/>
              </a:rPr>
              <a:t> 1 – Analisi dei requisiti</a:t>
            </a:r>
          </a:p>
        </p:txBody>
      </p:sp>
      <p:sp>
        <p:nvSpPr>
          <p:cNvPr id="17" name="CasellaDiTesto 16">
            <a:extLst>
              <a:ext uri="{FF2B5EF4-FFF2-40B4-BE49-F238E27FC236}">
                <a16:creationId xmlns:a16="http://schemas.microsoft.com/office/drawing/2014/main" id="{DC77A7E2-DE21-CB80-F134-F9471941849C}"/>
              </a:ext>
            </a:extLst>
          </p:cNvPr>
          <p:cNvSpPr txBox="1"/>
          <p:nvPr/>
        </p:nvSpPr>
        <p:spPr>
          <a:xfrm>
            <a:off x="281549" y="738664"/>
            <a:ext cx="5634501" cy="4385816"/>
          </a:xfrm>
          <a:prstGeom prst="rect">
            <a:avLst/>
          </a:prstGeom>
          <a:noFill/>
        </p:spPr>
        <p:txBody>
          <a:bodyPr wrap="square" rtlCol="0">
            <a:spAutoFit/>
          </a:bodyPr>
          <a:lstStyle/>
          <a:p>
            <a:pPr algn="just">
              <a:spcAft>
                <a:spcPts val="600"/>
              </a:spcAft>
            </a:pPr>
            <a:r>
              <a:rPr lang="it-IT" sz="1600" dirty="0">
                <a:solidFill>
                  <a:srgbClr val="0070C0"/>
                </a:solidFill>
                <a:latin typeface="Cambria" panose="02040503050406030204" pitchFamily="18" charset="0"/>
                <a:ea typeface="Cambria" panose="02040503050406030204" pitchFamily="18" charset="0"/>
              </a:rPr>
              <a:t>Dall’</a:t>
            </a:r>
            <a:r>
              <a:rPr lang="it-IT" sz="1600" b="1" dirty="0">
                <a:solidFill>
                  <a:srgbClr val="0070C0"/>
                </a:solidFill>
                <a:latin typeface="Cambria" panose="02040503050406030204" pitchFamily="18" charset="0"/>
                <a:ea typeface="Cambria" panose="02040503050406030204" pitchFamily="18" charset="0"/>
              </a:rPr>
              <a:t>analisi dei requisiti </a:t>
            </a:r>
            <a:r>
              <a:rPr lang="it-IT" sz="1600" dirty="0">
                <a:solidFill>
                  <a:srgbClr val="0070C0"/>
                </a:solidFill>
                <a:latin typeface="Cambria" panose="02040503050406030204" pitchFamily="18" charset="0"/>
                <a:ea typeface="Cambria" panose="02040503050406030204" pitchFamily="18" charset="0"/>
              </a:rPr>
              <a:t>effettuata si è determinato un flusso di operazioni, suddividendo il problema nei seguenti </a:t>
            </a:r>
            <a:br>
              <a:rPr lang="it-IT" sz="1600" dirty="0">
                <a:solidFill>
                  <a:srgbClr val="0070C0"/>
                </a:solidFill>
                <a:latin typeface="Cambria" panose="02040503050406030204" pitchFamily="18" charset="0"/>
                <a:ea typeface="Cambria" panose="02040503050406030204" pitchFamily="18" charset="0"/>
              </a:rPr>
            </a:br>
            <a:r>
              <a:rPr lang="it-IT" sz="1600" dirty="0">
                <a:solidFill>
                  <a:srgbClr val="0070C0"/>
                </a:solidFill>
                <a:latin typeface="Cambria" panose="02040503050406030204" pitchFamily="18" charset="0"/>
                <a:ea typeface="Cambria" panose="02040503050406030204" pitchFamily="18" charset="0"/>
              </a:rPr>
              <a:t>sotto-problemi:</a:t>
            </a:r>
          </a:p>
          <a:p>
            <a:pPr marL="342900" indent="-3429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Acquisizione delle immagini;</a:t>
            </a:r>
          </a:p>
          <a:p>
            <a:pPr marL="342900" indent="-3429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Rilevamento dei volti;</a:t>
            </a:r>
          </a:p>
          <a:p>
            <a:pPr marL="342900" indent="-3429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Ritaglio e ridimensionamento delle immagini;</a:t>
            </a:r>
          </a:p>
          <a:p>
            <a:pPr marL="342900" indent="-3429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Calcolo dei landmark;</a:t>
            </a:r>
          </a:p>
          <a:p>
            <a:pPr marL="342900" indent="-3429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Allineamento delle immagini;</a:t>
            </a:r>
          </a:p>
          <a:p>
            <a:pPr marL="342900" indent="-3429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Calcolo della triangolatura di Delaunay;</a:t>
            </a:r>
          </a:p>
          <a:p>
            <a:pPr marL="342900" indent="-3429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Warping delle immagini;</a:t>
            </a:r>
          </a:p>
          <a:p>
            <a:pPr marL="342900" indent="-3429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Morphing delle immagini;</a:t>
            </a:r>
          </a:p>
          <a:p>
            <a:pPr marL="342900" indent="-3429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Generazione del video/gif.</a:t>
            </a:r>
          </a:p>
          <a:p>
            <a:pPr algn="just">
              <a:spcAft>
                <a:spcPts val="600"/>
              </a:spcAft>
            </a:pPr>
            <a:endParaRPr lang="it-IT" sz="1600" dirty="0">
              <a:solidFill>
                <a:srgbClr val="0070C0"/>
              </a:solidFill>
              <a:latin typeface="Cambria" panose="02040503050406030204" pitchFamily="18" charset="0"/>
              <a:ea typeface="Cambria" panose="02040503050406030204" pitchFamily="18" charset="0"/>
            </a:endParaRPr>
          </a:p>
          <a:p>
            <a:pPr algn="just">
              <a:spcAft>
                <a:spcPts val="600"/>
              </a:spcAft>
            </a:pPr>
            <a:endParaRPr lang="it-IT" sz="1600" dirty="0">
              <a:solidFill>
                <a:srgbClr val="0070C0"/>
              </a:solidFill>
              <a:latin typeface="Cambria" panose="02040503050406030204" pitchFamily="18" charset="0"/>
              <a:ea typeface="Cambria" panose="02040503050406030204" pitchFamily="18" charset="0"/>
            </a:endParaRPr>
          </a:p>
        </p:txBody>
      </p:sp>
      <p:pic>
        <p:nvPicPr>
          <p:cNvPr id="1026" name="Picture 2">
            <a:extLst>
              <a:ext uri="{FF2B5EF4-FFF2-40B4-BE49-F238E27FC236}">
                <a16:creationId xmlns:a16="http://schemas.microsoft.com/office/drawing/2014/main" id="{5707A556-0E12-298A-8DC1-83C349DF0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568561" y="718895"/>
            <a:ext cx="4910207" cy="5387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688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22193-D403-0C99-C0D2-D66113E6FAD6}"/>
            </a:ext>
          </a:extLst>
        </p:cNvPr>
        <p:cNvGrpSpPr/>
        <p:nvPr/>
      </p:nvGrpSpPr>
      <p:grpSpPr>
        <a:xfrm>
          <a:off x="0" y="0"/>
          <a:ext cx="0" cy="0"/>
          <a:chOff x="0" y="0"/>
          <a:chExt cx="0" cy="0"/>
        </a:xfrm>
      </p:grpSpPr>
      <p:cxnSp>
        <p:nvCxnSpPr>
          <p:cNvPr id="2" name="Straight Connector 9">
            <a:extLst>
              <a:ext uri="{FF2B5EF4-FFF2-40B4-BE49-F238E27FC236}">
                <a16:creationId xmlns:a16="http://schemas.microsoft.com/office/drawing/2014/main" id="{F815168C-3C57-8695-513C-642F1BE796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 name="Rectangle 11">
            <a:extLst>
              <a:ext uri="{FF2B5EF4-FFF2-40B4-BE49-F238E27FC236}">
                <a16:creationId xmlns:a16="http://schemas.microsoft.com/office/drawing/2014/main" id="{5F7A0FE3-8BA9-4DBB-83E4-772BCC0071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13">
            <a:extLst>
              <a:ext uri="{FF2B5EF4-FFF2-40B4-BE49-F238E27FC236}">
                <a16:creationId xmlns:a16="http://schemas.microsoft.com/office/drawing/2014/main" id="{C5694746-0924-5B43-879E-A06EAA4A3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onnettore diritto 4">
            <a:extLst>
              <a:ext uri="{FF2B5EF4-FFF2-40B4-BE49-F238E27FC236}">
                <a16:creationId xmlns:a16="http://schemas.microsoft.com/office/drawing/2014/main" id="{2FC2071F-B853-11B7-3EC8-D9981FDD4B74}"/>
              </a:ext>
            </a:extLst>
          </p:cNvPr>
          <p:cNvCxnSpPr>
            <a:cxnSpLocks/>
          </p:cNvCxnSpPr>
          <p:nvPr/>
        </p:nvCxnSpPr>
        <p:spPr>
          <a:xfrm>
            <a:off x="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6" name="Connettore diritto 5">
            <a:extLst>
              <a:ext uri="{FF2B5EF4-FFF2-40B4-BE49-F238E27FC236}">
                <a16:creationId xmlns:a16="http://schemas.microsoft.com/office/drawing/2014/main" id="{920530D4-351B-C630-24D4-79DA1C24FC38}"/>
              </a:ext>
            </a:extLst>
          </p:cNvPr>
          <p:cNvCxnSpPr>
            <a:cxnSpLocks/>
          </p:cNvCxnSpPr>
          <p:nvPr/>
        </p:nvCxnSpPr>
        <p:spPr>
          <a:xfrm>
            <a:off x="859200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7" name="Connettore diritto 6">
            <a:extLst>
              <a:ext uri="{FF2B5EF4-FFF2-40B4-BE49-F238E27FC236}">
                <a16:creationId xmlns:a16="http://schemas.microsoft.com/office/drawing/2014/main" id="{545B0D13-9F34-B33F-CFCA-F09211A0B19F}"/>
              </a:ext>
            </a:extLst>
          </p:cNvPr>
          <p:cNvCxnSpPr>
            <a:cxnSpLocks/>
          </p:cNvCxnSpPr>
          <p:nvPr/>
        </p:nvCxnSpPr>
        <p:spPr>
          <a:xfrm>
            <a:off x="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8" name="Connettore diritto 7">
            <a:extLst>
              <a:ext uri="{FF2B5EF4-FFF2-40B4-BE49-F238E27FC236}">
                <a16:creationId xmlns:a16="http://schemas.microsoft.com/office/drawing/2014/main" id="{F119B7CB-2B1E-705C-D701-90BDF580F966}"/>
              </a:ext>
            </a:extLst>
          </p:cNvPr>
          <p:cNvCxnSpPr>
            <a:cxnSpLocks/>
          </p:cNvCxnSpPr>
          <p:nvPr/>
        </p:nvCxnSpPr>
        <p:spPr>
          <a:xfrm>
            <a:off x="859200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sp>
        <p:nvSpPr>
          <p:cNvPr id="11" name="CasellaDiTesto 10">
            <a:extLst>
              <a:ext uri="{FF2B5EF4-FFF2-40B4-BE49-F238E27FC236}">
                <a16:creationId xmlns:a16="http://schemas.microsoft.com/office/drawing/2014/main" id="{3838AEDD-AF23-6440-5CF5-6DD1FF98B65B}"/>
              </a:ext>
            </a:extLst>
          </p:cNvPr>
          <p:cNvSpPr txBox="1"/>
          <p:nvPr/>
        </p:nvSpPr>
        <p:spPr>
          <a:xfrm>
            <a:off x="281548" y="6501842"/>
            <a:ext cx="3600000" cy="369332"/>
          </a:xfrm>
          <a:prstGeom prst="rect">
            <a:avLst/>
          </a:prstGeom>
          <a:noFill/>
        </p:spPr>
        <p:txBody>
          <a:bodyPr wrap="square" rtlCol="0">
            <a:spAutoFit/>
          </a:bodyPr>
          <a:lstStyle/>
          <a:p>
            <a:r>
              <a:rPr lang="it-IT" dirty="0">
                <a:solidFill>
                  <a:srgbClr val="0070C0"/>
                </a:solidFill>
                <a:latin typeface="Cambria" panose="02040503050406030204" pitchFamily="18" charset="0"/>
                <a:ea typeface="Cambria" panose="02040503050406030204" pitchFamily="18" charset="0"/>
              </a:rPr>
              <a:t>4</a:t>
            </a:r>
          </a:p>
        </p:txBody>
      </p:sp>
      <p:sp>
        <p:nvSpPr>
          <p:cNvPr id="13" name="CasellaDiTesto 12">
            <a:extLst>
              <a:ext uri="{FF2B5EF4-FFF2-40B4-BE49-F238E27FC236}">
                <a16:creationId xmlns:a16="http://schemas.microsoft.com/office/drawing/2014/main" id="{071C2A0F-71FB-4C4E-F827-2D364ADA0D37}"/>
              </a:ext>
            </a:extLst>
          </p:cNvPr>
          <p:cNvSpPr txBox="1"/>
          <p:nvPr/>
        </p:nvSpPr>
        <p:spPr>
          <a:xfrm>
            <a:off x="8310452" y="6488668"/>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Andrea Spinelli</a:t>
            </a:r>
          </a:p>
        </p:txBody>
      </p:sp>
      <p:sp>
        <p:nvSpPr>
          <p:cNvPr id="14" name="CasellaDiTesto 13">
            <a:extLst>
              <a:ext uri="{FF2B5EF4-FFF2-40B4-BE49-F238E27FC236}">
                <a16:creationId xmlns:a16="http://schemas.microsoft.com/office/drawing/2014/main" id="{6571D664-8059-1172-E2D4-9ACDF46AC013}"/>
              </a:ext>
            </a:extLst>
          </p:cNvPr>
          <p:cNvSpPr txBox="1"/>
          <p:nvPr/>
        </p:nvSpPr>
        <p:spPr>
          <a:xfrm>
            <a:off x="8310452" y="-6587"/>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Scheletro della classe </a:t>
            </a:r>
          </a:p>
        </p:txBody>
      </p:sp>
      <p:sp>
        <p:nvSpPr>
          <p:cNvPr id="15" name="CasellaDiTesto 14">
            <a:extLst>
              <a:ext uri="{FF2B5EF4-FFF2-40B4-BE49-F238E27FC236}">
                <a16:creationId xmlns:a16="http://schemas.microsoft.com/office/drawing/2014/main" id="{91EDEE53-78F5-FA8E-C771-75E22DEE07D5}"/>
              </a:ext>
            </a:extLst>
          </p:cNvPr>
          <p:cNvSpPr txBox="1"/>
          <p:nvPr/>
        </p:nvSpPr>
        <p:spPr>
          <a:xfrm>
            <a:off x="281549" y="-6587"/>
            <a:ext cx="3600000" cy="369332"/>
          </a:xfrm>
          <a:prstGeom prst="rect">
            <a:avLst/>
          </a:prstGeom>
          <a:noFill/>
        </p:spPr>
        <p:txBody>
          <a:bodyPr wrap="square" rtlCol="0">
            <a:spAutoFit/>
          </a:bodyPr>
          <a:lstStyle/>
          <a:p>
            <a:r>
              <a:rPr lang="it-IT" b="1" dirty="0">
                <a:solidFill>
                  <a:srgbClr val="0070C0"/>
                </a:solidFill>
                <a:latin typeface="Cambria" panose="02040503050406030204" pitchFamily="18" charset="0"/>
                <a:ea typeface="Cambria" panose="02040503050406030204" pitchFamily="18" charset="0"/>
              </a:rPr>
              <a:t> 2 – Costruzione della classe</a:t>
            </a:r>
          </a:p>
        </p:txBody>
      </p:sp>
      <p:sp>
        <p:nvSpPr>
          <p:cNvPr id="17" name="CasellaDiTesto 16">
            <a:extLst>
              <a:ext uri="{FF2B5EF4-FFF2-40B4-BE49-F238E27FC236}">
                <a16:creationId xmlns:a16="http://schemas.microsoft.com/office/drawing/2014/main" id="{52F33837-439B-7C0C-3520-B78057A715BB}"/>
              </a:ext>
            </a:extLst>
          </p:cNvPr>
          <p:cNvSpPr txBox="1"/>
          <p:nvPr/>
        </p:nvSpPr>
        <p:spPr>
          <a:xfrm>
            <a:off x="6720839" y="957244"/>
            <a:ext cx="4666372" cy="5312842"/>
          </a:xfrm>
          <a:prstGeom prst="rect">
            <a:avLst/>
          </a:prstGeom>
          <a:gradFill flip="none" rotWithShape="1">
            <a:gsLst>
              <a:gs pos="0">
                <a:schemeClr val="tx1">
                  <a:lumMod val="95000"/>
                  <a:lumOff val="5000"/>
                </a:schemeClr>
              </a:gs>
              <a:gs pos="50000">
                <a:schemeClr val="tx1">
                  <a:lumMod val="85000"/>
                  <a:lumOff val="15000"/>
                </a:schemeClr>
              </a:gs>
              <a:gs pos="100000">
                <a:schemeClr val="tx1">
                  <a:lumMod val="75000"/>
                  <a:lumOff val="25000"/>
                </a:schemeClr>
              </a:gs>
            </a:gsLst>
            <a:lin ang="5400000" scaled="1"/>
            <a:tileRect/>
          </a:gradFill>
        </p:spPr>
        <p:txBody>
          <a:bodyPr wrap="square" tIns="90000" bIns="90000" rtlCol="0">
            <a:spAutoFit/>
          </a:bodyPr>
          <a:lstStyle/>
          <a:p>
            <a:pPr>
              <a:lnSpc>
                <a:spcPct val="150000"/>
              </a:lnSpc>
              <a:buNone/>
            </a:pPr>
            <a:endParaRPr lang="it-IT" sz="1600" b="0" dirty="0">
              <a:solidFill>
                <a:srgbClr val="569CD6"/>
              </a:solidFill>
              <a:effectLst/>
              <a:latin typeface="Consolas" panose="020B0609020204030204" pitchFamily="49" charset="0"/>
            </a:endParaRPr>
          </a:p>
          <a:p>
            <a:pPr>
              <a:lnSpc>
                <a:spcPct val="150000"/>
              </a:lnSpc>
              <a:buNone/>
            </a:pPr>
            <a:endParaRPr lang="it-IT" sz="1600" dirty="0">
              <a:solidFill>
                <a:srgbClr val="569CD6"/>
              </a:solidFill>
              <a:latin typeface="Consolas" panose="020B0609020204030204" pitchFamily="49" charset="0"/>
            </a:endParaRPr>
          </a:p>
          <a:p>
            <a:pPr>
              <a:lnSpc>
                <a:spcPct val="150000"/>
              </a:lnSpc>
              <a:buNone/>
            </a:pPr>
            <a:r>
              <a:rPr lang="it-IT" sz="1600" b="0" dirty="0">
                <a:solidFill>
                  <a:srgbClr val="569CD6"/>
                </a:solidFill>
                <a:effectLst/>
                <a:latin typeface="Consolas" panose="020B0609020204030204" pitchFamily="49" charset="0"/>
              </a:rPr>
              <a:t>class</a:t>
            </a:r>
            <a:r>
              <a:rPr lang="it-IT" sz="1600" b="0" dirty="0">
                <a:solidFill>
                  <a:srgbClr val="D4D4D4"/>
                </a:solidFill>
                <a:effectLst/>
                <a:latin typeface="Consolas" panose="020B0609020204030204" pitchFamily="49" charset="0"/>
              </a:rPr>
              <a:t> </a:t>
            </a:r>
            <a:r>
              <a:rPr lang="it-IT" sz="1600" b="0" dirty="0" err="1">
                <a:solidFill>
                  <a:srgbClr val="4EC9B0"/>
                </a:solidFill>
                <a:effectLst/>
                <a:latin typeface="Consolas" panose="020B0609020204030204" pitchFamily="49" charset="0"/>
              </a:rPr>
              <a:t>Morpher</a:t>
            </a:r>
            <a:r>
              <a:rPr lang="it-IT" sz="1600" b="0" dirty="0">
                <a:solidFill>
                  <a:srgbClr val="D4D4D4"/>
                </a:solidFill>
                <a:effectLst/>
                <a:latin typeface="Consolas" panose="020B0609020204030204" pitchFamily="49" charset="0"/>
              </a:rPr>
              <a:t>():</a:t>
            </a:r>
          </a:p>
          <a:p>
            <a:pPr>
              <a:lnSpc>
                <a:spcPct val="150000"/>
              </a:lnSpc>
            </a:pPr>
            <a:r>
              <a:rPr lang="it-IT" sz="1600" b="0" dirty="0">
                <a:solidFill>
                  <a:srgbClr val="569CD6"/>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def</a:t>
            </a:r>
            <a:r>
              <a:rPr lang="it-IT" sz="1600" b="0" dirty="0">
                <a:solidFill>
                  <a:srgbClr val="D4D4D4"/>
                </a:solidFill>
                <a:effectLst/>
                <a:latin typeface="Consolas" panose="020B0609020204030204" pitchFamily="49" charset="0"/>
              </a:rPr>
              <a:t> </a:t>
            </a:r>
            <a:r>
              <a:rPr lang="it-IT" sz="1600" b="0" dirty="0">
                <a:solidFill>
                  <a:srgbClr val="DCDCAA"/>
                </a:solidFill>
                <a:effectLst/>
                <a:latin typeface="Consolas" panose="020B0609020204030204" pitchFamily="49" charset="0"/>
              </a:rPr>
              <a:t>__</a:t>
            </a:r>
            <a:r>
              <a:rPr lang="it-IT" sz="1600" b="0" dirty="0" err="1">
                <a:solidFill>
                  <a:srgbClr val="DCDCAA"/>
                </a:solidFill>
                <a:effectLst/>
                <a:latin typeface="Consolas" panose="020B0609020204030204" pitchFamily="49" charset="0"/>
              </a:rPr>
              <a:t>init</a:t>
            </a:r>
            <a:r>
              <a:rPr lang="it-IT" sz="1600" b="0" dirty="0">
                <a:solidFill>
                  <a:srgbClr val="DCDCAA"/>
                </a:solidFill>
                <a:effectLst/>
                <a:latin typeface="Consolas" panose="020B0609020204030204" pitchFamily="49" charset="0"/>
              </a:rPr>
              <a:t>__</a:t>
            </a:r>
            <a:r>
              <a:rPr lang="it-IT" sz="1600" b="0" dirty="0">
                <a:solidFill>
                  <a:srgbClr val="D4D4D4"/>
                </a:solidFill>
                <a:effectLst/>
                <a:latin typeface="Consolas" panose="020B0609020204030204" pitchFamily="49" charset="0"/>
              </a:rPr>
              <a:t>(</a:t>
            </a:r>
            <a:r>
              <a:rPr lang="it-IT" sz="1600" b="0" dirty="0">
                <a:solidFill>
                  <a:srgbClr val="9CDCFE"/>
                </a:solidFill>
                <a:effectLst/>
                <a:latin typeface="Consolas" panose="020B0609020204030204" pitchFamily="49" charset="0"/>
              </a:rPr>
              <a:t>...</a:t>
            </a:r>
            <a:r>
              <a:rPr lang="it-IT" sz="1600" b="0" dirty="0">
                <a:solidFill>
                  <a:srgbClr val="D4D4D4"/>
                </a:solidFill>
                <a:effectLst/>
                <a:latin typeface="Consolas" panose="020B0609020204030204" pitchFamily="49" charset="0"/>
              </a:rPr>
              <a:t>):</a:t>
            </a:r>
          </a:p>
          <a:p>
            <a:pPr>
              <a:lnSpc>
                <a:spcPct val="150000"/>
              </a:lnSpc>
              <a:buNone/>
            </a:pP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def</a:t>
            </a:r>
            <a:r>
              <a:rPr lang="it-IT" sz="1600" b="0" dirty="0">
                <a:solidFill>
                  <a:srgbClr val="D4D4D4"/>
                </a:solidFill>
                <a:effectLst/>
                <a:latin typeface="Consolas" panose="020B0609020204030204" pitchFamily="49" charset="0"/>
              </a:rPr>
              <a:t> </a:t>
            </a:r>
            <a:r>
              <a:rPr lang="it-IT" sz="1600" b="0" dirty="0" err="1">
                <a:solidFill>
                  <a:srgbClr val="DCDCAA"/>
                </a:solidFill>
                <a:effectLst/>
                <a:latin typeface="Consolas" panose="020B0609020204030204" pitchFamily="49" charset="0"/>
              </a:rPr>
              <a:t>swap_src_dst</a:t>
            </a:r>
            <a:r>
              <a:rPr lang="it-IT" sz="1600" b="0" dirty="0">
                <a:solidFill>
                  <a:srgbClr val="D4D4D4"/>
                </a:solidFill>
                <a:effectLst/>
                <a:latin typeface="Consolas" panose="020B0609020204030204" pitchFamily="49" charset="0"/>
              </a:rPr>
              <a:t>(</a:t>
            </a:r>
            <a:r>
              <a:rPr lang="it-IT" sz="1600" b="0" dirty="0">
                <a:solidFill>
                  <a:srgbClr val="9CDCFE"/>
                </a:solidFill>
                <a:effectLst/>
                <a:latin typeface="Consolas" panose="020B0609020204030204" pitchFamily="49" charset="0"/>
              </a:rPr>
              <a:t>...</a:t>
            </a:r>
            <a:r>
              <a:rPr lang="it-IT" sz="1600" b="0" dirty="0">
                <a:solidFill>
                  <a:srgbClr val="D4D4D4"/>
                </a:solidFill>
                <a:effectLst/>
                <a:latin typeface="Consolas" panose="020B0609020204030204" pitchFamily="49" charset="0"/>
              </a:rPr>
              <a:t>):</a:t>
            </a:r>
          </a:p>
          <a:p>
            <a:pPr>
              <a:lnSpc>
                <a:spcPct val="150000"/>
              </a:lnSpc>
              <a:buNone/>
            </a:pP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def</a:t>
            </a:r>
            <a:r>
              <a:rPr lang="it-IT" sz="1600" b="0" dirty="0">
                <a:solidFill>
                  <a:srgbClr val="D4D4D4"/>
                </a:solidFill>
                <a:effectLst/>
                <a:latin typeface="Consolas" panose="020B0609020204030204" pitchFamily="49" charset="0"/>
              </a:rPr>
              <a:t> </a:t>
            </a:r>
            <a:r>
              <a:rPr lang="it-IT" sz="1600" b="0" dirty="0">
                <a:solidFill>
                  <a:srgbClr val="DCDCAA"/>
                </a:solidFill>
                <a:effectLst/>
                <a:latin typeface="Consolas" panose="020B0609020204030204" pitchFamily="49" charset="0"/>
              </a:rPr>
              <a:t>__</a:t>
            </a:r>
            <a:r>
              <a:rPr lang="it-IT" sz="1600" b="0" dirty="0" err="1">
                <a:solidFill>
                  <a:srgbClr val="DCDCAA"/>
                </a:solidFill>
                <a:effectLst/>
                <a:latin typeface="Consolas" panose="020B0609020204030204" pitchFamily="49" charset="0"/>
              </a:rPr>
              <a:t>crop_faces</a:t>
            </a:r>
            <a:r>
              <a:rPr lang="it-IT" sz="1600" b="0" dirty="0">
                <a:solidFill>
                  <a:srgbClr val="D4D4D4"/>
                </a:solidFill>
                <a:effectLst/>
                <a:latin typeface="Consolas" panose="020B0609020204030204" pitchFamily="49" charset="0"/>
              </a:rPr>
              <a:t>(</a:t>
            </a:r>
            <a:r>
              <a:rPr lang="it-IT" sz="1600" b="0" dirty="0">
                <a:solidFill>
                  <a:srgbClr val="9CDCFE"/>
                </a:solidFill>
                <a:effectLst/>
                <a:latin typeface="Consolas" panose="020B0609020204030204" pitchFamily="49" charset="0"/>
              </a:rPr>
              <a:t>...</a:t>
            </a:r>
            <a:r>
              <a:rPr lang="it-IT" sz="1600" b="0" dirty="0">
                <a:solidFill>
                  <a:srgbClr val="D4D4D4"/>
                </a:solidFill>
                <a:effectLst/>
                <a:latin typeface="Consolas" panose="020B0609020204030204" pitchFamily="49" charset="0"/>
              </a:rPr>
              <a:t>):</a:t>
            </a:r>
          </a:p>
          <a:p>
            <a:pPr>
              <a:lnSpc>
                <a:spcPct val="150000"/>
              </a:lnSpc>
              <a:buNone/>
            </a:pP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def</a:t>
            </a:r>
            <a:r>
              <a:rPr lang="it-IT" sz="1600" b="0" dirty="0">
                <a:solidFill>
                  <a:srgbClr val="D4D4D4"/>
                </a:solidFill>
                <a:effectLst/>
                <a:latin typeface="Consolas" panose="020B0609020204030204" pitchFamily="49" charset="0"/>
              </a:rPr>
              <a:t> </a:t>
            </a:r>
            <a:r>
              <a:rPr lang="it-IT" sz="1600" b="0" dirty="0">
                <a:solidFill>
                  <a:srgbClr val="DCDCAA"/>
                </a:solidFill>
                <a:effectLst/>
                <a:latin typeface="Consolas" panose="020B0609020204030204" pitchFamily="49" charset="0"/>
              </a:rPr>
              <a:t>__</a:t>
            </a:r>
            <a:r>
              <a:rPr lang="it-IT" sz="1600" b="0" dirty="0" err="1">
                <a:solidFill>
                  <a:srgbClr val="DCDCAA"/>
                </a:solidFill>
                <a:effectLst/>
                <a:latin typeface="Consolas" panose="020B0609020204030204" pitchFamily="49" charset="0"/>
              </a:rPr>
              <a:t>get_landmarks</a:t>
            </a:r>
            <a:r>
              <a:rPr lang="it-IT" sz="1600" b="0" dirty="0">
                <a:solidFill>
                  <a:srgbClr val="D4D4D4"/>
                </a:solidFill>
                <a:effectLst/>
                <a:latin typeface="Consolas" panose="020B0609020204030204" pitchFamily="49" charset="0"/>
              </a:rPr>
              <a:t>(</a:t>
            </a:r>
            <a:r>
              <a:rPr lang="it-IT" sz="1600" b="0" dirty="0">
                <a:solidFill>
                  <a:srgbClr val="9CDCFE"/>
                </a:solidFill>
                <a:effectLst/>
                <a:latin typeface="Consolas" panose="020B0609020204030204" pitchFamily="49" charset="0"/>
              </a:rPr>
              <a:t>...</a:t>
            </a:r>
            <a:r>
              <a:rPr lang="it-IT" sz="1600" b="0" dirty="0">
                <a:solidFill>
                  <a:srgbClr val="D4D4D4"/>
                </a:solidFill>
                <a:effectLst/>
                <a:latin typeface="Consolas" panose="020B0609020204030204" pitchFamily="49" charset="0"/>
              </a:rPr>
              <a:t>) -&gt; </a:t>
            </a:r>
            <a:r>
              <a:rPr lang="it-IT" sz="1600" b="0" dirty="0">
                <a:solidFill>
                  <a:srgbClr val="4EC9B0"/>
                </a:solidFill>
                <a:effectLst/>
                <a:latin typeface="Consolas" panose="020B0609020204030204" pitchFamily="49" charset="0"/>
              </a:rPr>
              <a:t>...</a:t>
            </a:r>
            <a:r>
              <a:rPr lang="it-IT" sz="1600" b="0" dirty="0">
                <a:solidFill>
                  <a:srgbClr val="D4D4D4"/>
                </a:solidFill>
                <a:effectLst/>
                <a:latin typeface="Consolas" panose="020B0609020204030204" pitchFamily="49" charset="0"/>
              </a:rPr>
              <a:t>:</a:t>
            </a:r>
          </a:p>
          <a:p>
            <a:pPr>
              <a:lnSpc>
                <a:spcPct val="150000"/>
              </a:lnSpc>
              <a:buNone/>
            </a:pP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def</a:t>
            </a:r>
            <a:r>
              <a:rPr lang="it-IT" sz="1600" b="0" dirty="0">
                <a:solidFill>
                  <a:srgbClr val="D4D4D4"/>
                </a:solidFill>
                <a:effectLst/>
                <a:latin typeface="Consolas" panose="020B0609020204030204" pitchFamily="49" charset="0"/>
              </a:rPr>
              <a:t> </a:t>
            </a:r>
            <a:r>
              <a:rPr lang="it-IT" sz="1600" b="0" dirty="0">
                <a:solidFill>
                  <a:srgbClr val="DCDCAA"/>
                </a:solidFill>
                <a:effectLst/>
                <a:latin typeface="Consolas" panose="020B0609020204030204" pitchFamily="49" charset="0"/>
              </a:rPr>
              <a:t>__</a:t>
            </a:r>
            <a:r>
              <a:rPr lang="it-IT" sz="1600" b="0" dirty="0" err="1">
                <a:solidFill>
                  <a:srgbClr val="DCDCAA"/>
                </a:solidFill>
                <a:effectLst/>
                <a:latin typeface="Consolas" panose="020B0609020204030204" pitchFamily="49" charset="0"/>
              </a:rPr>
              <a:t>get_triangulation</a:t>
            </a:r>
            <a:r>
              <a:rPr lang="it-IT" sz="1600" b="0" dirty="0">
                <a:solidFill>
                  <a:srgbClr val="D4D4D4"/>
                </a:solidFill>
                <a:effectLst/>
                <a:latin typeface="Consolas" panose="020B0609020204030204" pitchFamily="49" charset="0"/>
              </a:rPr>
              <a:t>(</a:t>
            </a:r>
            <a:r>
              <a:rPr lang="it-IT" sz="1600" b="0" dirty="0">
                <a:solidFill>
                  <a:srgbClr val="9CDCFE"/>
                </a:solidFill>
                <a:effectLst/>
                <a:latin typeface="Consolas" panose="020B0609020204030204" pitchFamily="49" charset="0"/>
              </a:rPr>
              <a:t>...</a:t>
            </a:r>
            <a:r>
              <a:rPr lang="it-IT" sz="1600" b="0" dirty="0">
                <a:solidFill>
                  <a:srgbClr val="D4D4D4"/>
                </a:solidFill>
                <a:effectLst/>
                <a:latin typeface="Consolas" panose="020B0609020204030204" pitchFamily="49" charset="0"/>
              </a:rPr>
              <a:t>) -&gt; </a:t>
            </a:r>
            <a:r>
              <a:rPr lang="it-IT" sz="1600" b="0" dirty="0">
                <a:solidFill>
                  <a:srgbClr val="4EC9B0"/>
                </a:solidFill>
                <a:effectLst/>
                <a:latin typeface="Consolas" panose="020B0609020204030204" pitchFamily="49" charset="0"/>
              </a:rPr>
              <a:t>...</a:t>
            </a:r>
            <a:r>
              <a:rPr lang="it-IT" sz="1600" b="0" dirty="0">
                <a:solidFill>
                  <a:srgbClr val="D4D4D4"/>
                </a:solidFill>
                <a:effectLst/>
                <a:latin typeface="Consolas" panose="020B0609020204030204" pitchFamily="49" charset="0"/>
              </a:rPr>
              <a:t>:</a:t>
            </a:r>
          </a:p>
          <a:p>
            <a:pPr>
              <a:lnSpc>
                <a:spcPct val="150000"/>
              </a:lnSpc>
              <a:buNone/>
            </a:pP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def</a:t>
            </a:r>
            <a:r>
              <a:rPr lang="it-IT" sz="1600" b="0" dirty="0">
                <a:solidFill>
                  <a:srgbClr val="D4D4D4"/>
                </a:solidFill>
                <a:effectLst/>
                <a:latin typeface="Consolas" panose="020B0609020204030204" pitchFamily="49" charset="0"/>
              </a:rPr>
              <a:t> </a:t>
            </a:r>
            <a:r>
              <a:rPr lang="it-IT" sz="1600" b="0" dirty="0">
                <a:solidFill>
                  <a:srgbClr val="DCDCAA"/>
                </a:solidFill>
                <a:effectLst/>
                <a:latin typeface="Consolas" panose="020B0609020204030204" pitchFamily="49" charset="0"/>
              </a:rPr>
              <a:t>__</a:t>
            </a:r>
            <a:r>
              <a:rPr lang="it-IT" sz="1600" b="0" dirty="0" err="1">
                <a:solidFill>
                  <a:srgbClr val="DCDCAA"/>
                </a:solidFill>
                <a:effectLst/>
                <a:latin typeface="Consolas" panose="020B0609020204030204" pitchFamily="49" charset="0"/>
              </a:rPr>
              <a:t>get_indexes</a:t>
            </a:r>
            <a:r>
              <a:rPr lang="it-IT" sz="1600" b="0" dirty="0">
                <a:solidFill>
                  <a:srgbClr val="D4D4D4"/>
                </a:solidFill>
                <a:effectLst/>
                <a:latin typeface="Consolas" panose="020B0609020204030204" pitchFamily="49" charset="0"/>
              </a:rPr>
              <a:t>(</a:t>
            </a:r>
            <a:r>
              <a:rPr lang="it-IT" sz="1600" b="0" dirty="0">
                <a:solidFill>
                  <a:srgbClr val="9CDCFE"/>
                </a:solidFill>
                <a:effectLst/>
                <a:latin typeface="Consolas" panose="020B0609020204030204" pitchFamily="49" charset="0"/>
              </a:rPr>
              <a:t>...</a:t>
            </a:r>
            <a:r>
              <a:rPr lang="it-IT" sz="1600" b="0" dirty="0">
                <a:solidFill>
                  <a:srgbClr val="D4D4D4"/>
                </a:solidFill>
                <a:effectLst/>
                <a:latin typeface="Consolas" panose="020B0609020204030204" pitchFamily="49" charset="0"/>
              </a:rPr>
              <a:t>) -&gt; </a:t>
            </a:r>
            <a:r>
              <a:rPr lang="it-IT" sz="1600" b="0" dirty="0">
                <a:solidFill>
                  <a:srgbClr val="4EC9B0"/>
                </a:solidFill>
                <a:effectLst/>
                <a:latin typeface="Consolas" panose="020B0609020204030204" pitchFamily="49" charset="0"/>
              </a:rPr>
              <a:t>...</a:t>
            </a:r>
            <a:r>
              <a:rPr lang="it-IT" sz="1600" b="0" dirty="0">
                <a:solidFill>
                  <a:srgbClr val="D4D4D4"/>
                </a:solidFill>
                <a:effectLst/>
                <a:latin typeface="Consolas" panose="020B0609020204030204" pitchFamily="49" charset="0"/>
              </a:rPr>
              <a:t>:</a:t>
            </a:r>
          </a:p>
          <a:p>
            <a:pPr>
              <a:lnSpc>
                <a:spcPct val="150000"/>
              </a:lnSpc>
              <a:buNone/>
            </a:pP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def</a:t>
            </a:r>
            <a:r>
              <a:rPr lang="it-IT" sz="1600" b="0" dirty="0">
                <a:solidFill>
                  <a:srgbClr val="D4D4D4"/>
                </a:solidFill>
                <a:effectLst/>
                <a:latin typeface="Consolas" panose="020B0609020204030204" pitchFamily="49" charset="0"/>
              </a:rPr>
              <a:t> </a:t>
            </a:r>
            <a:r>
              <a:rPr lang="it-IT" sz="1600" b="0" dirty="0">
                <a:solidFill>
                  <a:srgbClr val="DCDCAA"/>
                </a:solidFill>
                <a:effectLst/>
                <a:latin typeface="Consolas" panose="020B0609020204030204" pitchFamily="49" charset="0"/>
              </a:rPr>
              <a:t>__</a:t>
            </a:r>
            <a:r>
              <a:rPr lang="it-IT" sz="1600" b="0" dirty="0" err="1">
                <a:solidFill>
                  <a:srgbClr val="DCDCAA"/>
                </a:solidFill>
                <a:effectLst/>
                <a:latin typeface="Consolas" panose="020B0609020204030204" pitchFamily="49" charset="0"/>
              </a:rPr>
              <a:t>warp</a:t>
            </a:r>
            <a:r>
              <a:rPr lang="it-IT" sz="1600" b="0" dirty="0">
                <a:solidFill>
                  <a:srgbClr val="D4D4D4"/>
                </a:solidFill>
                <a:effectLst/>
                <a:latin typeface="Consolas" panose="020B0609020204030204" pitchFamily="49" charset="0"/>
              </a:rPr>
              <a:t>(</a:t>
            </a:r>
            <a:r>
              <a:rPr lang="it-IT" sz="1600" b="0" dirty="0">
                <a:solidFill>
                  <a:srgbClr val="9CDCFE"/>
                </a:solidFill>
                <a:effectLst/>
                <a:latin typeface="Consolas" panose="020B0609020204030204" pitchFamily="49" charset="0"/>
              </a:rPr>
              <a:t>...</a:t>
            </a:r>
            <a:r>
              <a:rPr lang="it-IT" sz="1600" b="0" dirty="0">
                <a:solidFill>
                  <a:srgbClr val="D4D4D4"/>
                </a:solidFill>
                <a:effectLst/>
                <a:latin typeface="Consolas" panose="020B0609020204030204" pitchFamily="49" charset="0"/>
              </a:rPr>
              <a:t>) -&gt; </a:t>
            </a:r>
            <a:r>
              <a:rPr lang="it-IT" sz="1600" b="0" dirty="0">
                <a:solidFill>
                  <a:srgbClr val="4EC9B0"/>
                </a:solidFill>
                <a:effectLst/>
                <a:latin typeface="Consolas" panose="020B0609020204030204" pitchFamily="49" charset="0"/>
              </a:rPr>
              <a:t>...</a:t>
            </a:r>
            <a:r>
              <a:rPr lang="it-IT" sz="1600" b="0" dirty="0">
                <a:solidFill>
                  <a:srgbClr val="D4D4D4"/>
                </a:solidFill>
                <a:effectLst/>
                <a:latin typeface="Consolas" panose="020B0609020204030204" pitchFamily="49" charset="0"/>
              </a:rPr>
              <a:t>:</a:t>
            </a:r>
          </a:p>
          <a:p>
            <a:pPr>
              <a:lnSpc>
                <a:spcPct val="150000"/>
              </a:lnSpc>
              <a:buNone/>
            </a:pP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def</a:t>
            </a:r>
            <a:r>
              <a:rPr lang="it-IT" sz="1600" b="0" dirty="0">
                <a:solidFill>
                  <a:srgbClr val="D4D4D4"/>
                </a:solidFill>
                <a:effectLst/>
                <a:latin typeface="Consolas" panose="020B0609020204030204" pitchFamily="49" charset="0"/>
              </a:rPr>
              <a:t> </a:t>
            </a:r>
            <a:r>
              <a:rPr lang="it-IT" sz="1600" b="0" dirty="0" err="1">
                <a:solidFill>
                  <a:srgbClr val="DCDCAA"/>
                </a:solidFill>
                <a:effectLst/>
                <a:latin typeface="Consolas" panose="020B0609020204030204" pitchFamily="49" charset="0"/>
              </a:rPr>
              <a:t>morph</a:t>
            </a:r>
            <a:r>
              <a:rPr lang="it-IT" sz="1600" b="0" dirty="0">
                <a:solidFill>
                  <a:srgbClr val="D4D4D4"/>
                </a:solidFill>
                <a:effectLst/>
                <a:latin typeface="Consolas" panose="020B0609020204030204" pitchFamily="49" charset="0"/>
              </a:rPr>
              <a:t>(</a:t>
            </a:r>
            <a:r>
              <a:rPr lang="it-IT" sz="1600" b="0" dirty="0">
                <a:solidFill>
                  <a:srgbClr val="9CDCFE"/>
                </a:solidFill>
                <a:effectLst/>
                <a:latin typeface="Consolas" panose="020B0609020204030204" pitchFamily="49" charset="0"/>
              </a:rPr>
              <a:t>...</a:t>
            </a:r>
            <a:r>
              <a:rPr lang="it-IT" sz="1600" b="0" dirty="0">
                <a:solidFill>
                  <a:srgbClr val="D4D4D4"/>
                </a:solidFill>
                <a:effectLst/>
                <a:latin typeface="Consolas" panose="020B0609020204030204" pitchFamily="49" charset="0"/>
              </a:rPr>
              <a:t>) -&gt; </a:t>
            </a:r>
            <a:r>
              <a:rPr lang="it-IT" sz="1600" b="0" dirty="0">
                <a:solidFill>
                  <a:srgbClr val="4EC9B0"/>
                </a:solidFill>
                <a:effectLst/>
                <a:latin typeface="Consolas" panose="020B0609020204030204" pitchFamily="49" charset="0"/>
              </a:rPr>
              <a:t>...</a:t>
            </a:r>
            <a:r>
              <a:rPr lang="it-IT" sz="1600" b="0" dirty="0">
                <a:solidFill>
                  <a:srgbClr val="D4D4D4"/>
                </a:solidFill>
                <a:effectLst/>
                <a:latin typeface="Consolas" panose="020B0609020204030204" pitchFamily="49" charset="0"/>
              </a:rPr>
              <a:t>:</a:t>
            </a:r>
          </a:p>
          <a:p>
            <a:pPr>
              <a:lnSpc>
                <a:spcPct val="150000"/>
              </a:lnSpc>
            </a:pP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def</a:t>
            </a:r>
            <a:r>
              <a:rPr lang="it-IT" sz="1600" b="0" dirty="0">
                <a:solidFill>
                  <a:srgbClr val="D4D4D4"/>
                </a:solidFill>
                <a:effectLst/>
                <a:latin typeface="Consolas" panose="020B0609020204030204" pitchFamily="49" charset="0"/>
              </a:rPr>
              <a:t> </a:t>
            </a:r>
            <a:r>
              <a:rPr lang="it-IT" sz="1600" b="0" dirty="0">
                <a:solidFill>
                  <a:srgbClr val="DCDCAA"/>
                </a:solidFill>
                <a:effectLst/>
                <a:latin typeface="Consolas" panose="020B0609020204030204" pitchFamily="49" charset="0"/>
              </a:rPr>
              <a:t>__</a:t>
            </a:r>
            <a:r>
              <a:rPr lang="it-IT" sz="1600" b="0" dirty="0" err="1">
                <a:solidFill>
                  <a:srgbClr val="DCDCAA"/>
                </a:solidFill>
                <a:effectLst/>
                <a:latin typeface="Consolas" panose="020B0609020204030204" pitchFamily="49" charset="0"/>
              </a:rPr>
              <a:t>create_video</a:t>
            </a:r>
            <a:r>
              <a:rPr lang="it-IT" sz="1600" b="0" dirty="0">
                <a:solidFill>
                  <a:srgbClr val="D4D4D4"/>
                </a:solidFill>
                <a:effectLst/>
                <a:latin typeface="Consolas" panose="020B0609020204030204" pitchFamily="49" charset="0"/>
              </a:rPr>
              <a:t>(</a:t>
            </a:r>
            <a:r>
              <a:rPr lang="it-IT" sz="1600" b="0" dirty="0">
                <a:solidFill>
                  <a:srgbClr val="9CDCFE"/>
                </a:solidFill>
                <a:effectLst/>
                <a:latin typeface="Consolas" panose="020B0609020204030204" pitchFamily="49" charset="0"/>
              </a:rPr>
              <a:t>...</a:t>
            </a:r>
            <a:r>
              <a:rPr lang="it-IT" sz="1600" b="0" dirty="0">
                <a:solidFill>
                  <a:srgbClr val="D4D4D4"/>
                </a:solidFill>
                <a:effectLst/>
                <a:latin typeface="Consolas" panose="020B0609020204030204" pitchFamily="49" charset="0"/>
              </a:rPr>
              <a:t>):</a:t>
            </a:r>
          </a:p>
          <a:p>
            <a:pPr>
              <a:lnSpc>
                <a:spcPct val="150000"/>
              </a:lnSpc>
            </a:pPr>
            <a:endParaRPr lang="it-IT" sz="1600" dirty="0">
              <a:solidFill>
                <a:srgbClr val="D4D4D4"/>
              </a:solidFill>
              <a:latin typeface="Consolas" panose="020B0609020204030204" pitchFamily="49" charset="0"/>
            </a:endParaRPr>
          </a:p>
          <a:p>
            <a:pPr>
              <a:lnSpc>
                <a:spcPct val="150000"/>
              </a:lnSpc>
            </a:pPr>
            <a:endParaRPr lang="it-IT" sz="1600" dirty="0">
              <a:solidFill>
                <a:srgbClr val="D4D4D4"/>
              </a:solidFill>
              <a:latin typeface="Consolas" panose="020B0609020204030204" pitchFamily="49" charset="0"/>
            </a:endParaRPr>
          </a:p>
        </p:txBody>
      </p:sp>
      <p:sp>
        <p:nvSpPr>
          <p:cNvPr id="18" name="CasellaDiTesto 17">
            <a:extLst>
              <a:ext uri="{FF2B5EF4-FFF2-40B4-BE49-F238E27FC236}">
                <a16:creationId xmlns:a16="http://schemas.microsoft.com/office/drawing/2014/main" id="{2E2218D9-9330-2533-9D4A-961B880E26AD}"/>
              </a:ext>
            </a:extLst>
          </p:cNvPr>
          <p:cNvSpPr txBox="1"/>
          <p:nvPr/>
        </p:nvSpPr>
        <p:spPr>
          <a:xfrm>
            <a:off x="281549" y="738664"/>
            <a:ext cx="5634501" cy="4832092"/>
          </a:xfrm>
          <a:prstGeom prst="rect">
            <a:avLst/>
          </a:prstGeom>
          <a:noFill/>
        </p:spPr>
        <p:txBody>
          <a:bodyPr wrap="square" rtlCol="0">
            <a:spAutoFit/>
          </a:bodyPr>
          <a:lstStyle/>
          <a:p>
            <a:pPr algn="just">
              <a:spcAft>
                <a:spcPts val="600"/>
              </a:spcAft>
            </a:pPr>
            <a:r>
              <a:rPr lang="it-IT" sz="1600" dirty="0">
                <a:solidFill>
                  <a:srgbClr val="0070C0"/>
                </a:solidFill>
                <a:latin typeface="Cambria" panose="02040503050406030204" pitchFamily="18" charset="0"/>
                <a:ea typeface="Cambria" panose="02040503050406030204" pitchFamily="18" charset="0"/>
              </a:rPr>
              <a:t>Per la risoluzione del problema, e per futuri usi ed implementazioni,  si è pensato di creare </a:t>
            </a:r>
            <a:r>
              <a:rPr lang="it-IT" sz="1600" b="1" dirty="0">
                <a:solidFill>
                  <a:srgbClr val="0070C0"/>
                </a:solidFill>
                <a:latin typeface="Cambria" panose="02040503050406030204" pitchFamily="18" charset="0"/>
                <a:ea typeface="Cambria" panose="02040503050406030204" pitchFamily="18" charset="0"/>
              </a:rPr>
              <a:t>modulo </a:t>
            </a:r>
            <a:r>
              <a:rPr lang="it-IT" sz="1600" b="1" dirty="0" err="1">
                <a:solidFill>
                  <a:srgbClr val="0070C0"/>
                </a:solidFill>
                <a:latin typeface="Cambria" panose="02040503050406030204" pitchFamily="18" charset="0"/>
                <a:ea typeface="Cambria" panose="02040503050406030204" pitchFamily="18" charset="0"/>
              </a:rPr>
              <a:t>python</a:t>
            </a:r>
            <a:r>
              <a:rPr lang="it-IT" sz="1600" b="1" dirty="0">
                <a:solidFill>
                  <a:srgbClr val="0070C0"/>
                </a:solidFill>
                <a:latin typeface="Cambria" panose="02040503050406030204" pitchFamily="18" charset="0"/>
                <a:ea typeface="Cambria" panose="02040503050406030204" pitchFamily="18" charset="0"/>
              </a:rPr>
              <a:t> </a:t>
            </a:r>
            <a:r>
              <a:rPr lang="it-IT" sz="1600" dirty="0">
                <a:solidFill>
                  <a:srgbClr val="0070C0"/>
                </a:solidFill>
                <a:latin typeface="Cambria" panose="02040503050406030204" pitchFamily="18" charset="0"/>
                <a:ea typeface="Cambria" panose="02040503050406030204" pitchFamily="18" charset="0"/>
              </a:rPr>
              <a:t>con la classe </a:t>
            </a:r>
            <a:r>
              <a:rPr lang="it-IT" sz="1600" b="1" dirty="0" err="1">
                <a:solidFill>
                  <a:srgbClr val="0070C0"/>
                </a:solidFill>
                <a:latin typeface="Cambria" panose="02040503050406030204" pitchFamily="18" charset="0"/>
                <a:ea typeface="Cambria" panose="02040503050406030204" pitchFamily="18" charset="0"/>
              </a:rPr>
              <a:t>Morpher</a:t>
            </a:r>
            <a:r>
              <a:rPr lang="it-IT" sz="1600" dirty="0">
                <a:solidFill>
                  <a:srgbClr val="0070C0"/>
                </a:solidFill>
                <a:latin typeface="Cambria" panose="02040503050406030204" pitchFamily="18" charset="0"/>
                <a:ea typeface="Cambria" panose="02040503050406030204" pitchFamily="18" charset="0"/>
              </a:rPr>
              <a:t>, così da gestire ciascun compito dei sotto-problemi estratti precedentemente.</a:t>
            </a:r>
          </a:p>
          <a:p>
            <a:pPr algn="just">
              <a:spcAft>
                <a:spcPts val="600"/>
              </a:spcAft>
            </a:pPr>
            <a:r>
              <a:rPr lang="it-IT" sz="1600" dirty="0">
                <a:solidFill>
                  <a:srgbClr val="0070C0"/>
                </a:solidFill>
                <a:latin typeface="Cambria" panose="02040503050406030204" pitchFamily="18" charset="0"/>
                <a:ea typeface="Cambria" panose="02040503050406030204" pitchFamily="18" charset="0"/>
              </a:rPr>
              <a:t>Nella figura accanto, si propone lo scheletro della classe, dalla quale discuteremo la risoluzione del problema per ciascun compito.</a:t>
            </a:r>
          </a:p>
          <a:p>
            <a:pPr algn="just">
              <a:spcAft>
                <a:spcPts val="600"/>
              </a:spcAft>
            </a:pPr>
            <a:endParaRPr lang="it-IT" sz="1600" dirty="0">
              <a:solidFill>
                <a:srgbClr val="0070C0"/>
              </a:solidFill>
              <a:latin typeface="Cambria" panose="02040503050406030204" pitchFamily="18" charset="0"/>
              <a:ea typeface="Cambria" panose="02040503050406030204" pitchFamily="18" charset="0"/>
            </a:endParaRPr>
          </a:p>
          <a:p>
            <a:pPr algn="just">
              <a:spcAft>
                <a:spcPts val="600"/>
              </a:spcAft>
            </a:pPr>
            <a:r>
              <a:rPr lang="it-IT" sz="1600" dirty="0">
                <a:solidFill>
                  <a:srgbClr val="0070C0"/>
                </a:solidFill>
                <a:latin typeface="Cambria" panose="02040503050406030204" pitchFamily="18" charset="0"/>
                <a:ea typeface="Cambria" panose="02040503050406030204" pitchFamily="18" charset="0"/>
              </a:rPr>
              <a:t>Innanzitutto, per i sotto-problemi 1. e 2., si è definita la classe </a:t>
            </a:r>
            <a:r>
              <a:rPr lang="it-IT" sz="1600" dirty="0" err="1">
                <a:solidFill>
                  <a:srgbClr val="0070C0"/>
                </a:solidFill>
                <a:latin typeface="Consolas" panose="020B0609020204030204" pitchFamily="49" charset="0"/>
                <a:ea typeface="Cambria" panose="02040503050406030204" pitchFamily="18" charset="0"/>
              </a:rPr>
              <a:t>Morpher</a:t>
            </a:r>
            <a:r>
              <a:rPr lang="it-IT" sz="1600" dirty="0">
                <a:solidFill>
                  <a:srgbClr val="0070C0"/>
                </a:solidFill>
                <a:latin typeface="Cambria" panose="02040503050406030204" pitchFamily="18" charset="0"/>
                <a:ea typeface="Cambria" panose="02040503050406030204" pitchFamily="18" charset="0"/>
              </a:rPr>
              <a:t> che, alla sua inizializzazione, prende in input le immagini </a:t>
            </a:r>
            <a:r>
              <a:rPr lang="it-IT" sz="1600" dirty="0" err="1">
                <a:solidFill>
                  <a:srgbClr val="0070C0"/>
                </a:solidFill>
                <a:latin typeface="Consolas" panose="020B0609020204030204" pitchFamily="49" charset="0"/>
                <a:ea typeface="Cambria" panose="02040503050406030204" pitchFamily="18" charset="0"/>
              </a:rPr>
              <a:t>src</a:t>
            </a:r>
            <a:r>
              <a:rPr lang="it-IT" sz="1600" dirty="0">
                <a:solidFill>
                  <a:srgbClr val="0070C0"/>
                </a:solidFill>
                <a:latin typeface="Cambria" panose="02040503050406030204" pitchFamily="18" charset="0"/>
                <a:ea typeface="Cambria" panose="02040503050406030204" pitchFamily="18" charset="0"/>
              </a:rPr>
              <a:t> e </a:t>
            </a:r>
            <a:r>
              <a:rPr lang="it-IT" sz="1600" dirty="0" err="1">
                <a:solidFill>
                  <a:srgbClr val="0070C0"/>
                </a:solidFill>
                <a:latin typeface="Consolas" panose="020B0609020204030204" pitchFamily="49" charset="0"/>
                <a:ea typeface="Cambria" panose="02040503050406030204" pitchFamily="18" charset="0"/>
              </a:rPr>
              <a:t>dst</a:t>
            </a:r>
            <a:r>
              <a:rPr lang="it-IT" sz="1600" dirty="0">
                <a:solidFill>
                  <a:srgbClr val="0070C0"/>
                </a:solidFill>
                <a:latin typeface="Consolas" panose="020B0609020204030204" pitchFamily="49" charset="0"/>
                <a:ea typeface="Cambria" panose="02040503050406030204" pitchFamily="18" charset="0"/>
              </a:rPr>
              <a:t> </a:t>
            </a:r>
            <a:r>
              <a:rPr lang="it-IT" sz="1600" dirty="0">
                <a:solidFill>
                  <a:srgbClr val="0070C0"/>
                </a:solidFill>
                <a:latin typeface="Cambria" panose="02040503050406030204" pitchFamily="18" charset="0"/>
                <a:ea typeface="Cambria" panose="02040503050406030204" pitchFamily="18" charset="0"/>
              </a:rPr>
              <a:t>(le quali vengono acquisite e passate da un programma esterno tramite il modulo </a:t>
            </a:r>
            <a:r>
              <a:rPr lang="it-IT" sz="1600" dirty="0">
                <a:solidFill>
                  <a:srgbClr val="0070C0"/>
                </a:solidFill>
                <a:latin typeface="Consolas" panose="020B0609020204030204" pitchFamily="49" charset="0"/>
                <a:ea typeface="Cambria" panose="02040503050406030204" pitchFamily="18" charset="0"/>
              </a:rPr>
              <a:t>cv2</a:t>
            </a:r>
            <a:r>
              <a:rPr lang="it-IT" sz="1600" dirty="0">
                <a:solidFill>
                  <a:srgbClr val="0070C0"/>
                </a:solidFill>
                <a:latin typeface="Cambria" panose="02040503050406030204" pitchFamily="18" charset="0"/>
                <a:ea typeface="Cambria" panose="02040503050406030204" pitchFamily="18" charset="0"/>
              </a:rPr>
              <a:t>) e il parametro di trasformazione </a:t>
            </a:r>
            <a:r>
              <a:rPr lang="it-IT" sz="1600" dirty="0">
                <a:solidFill>
                  <a:srgbClr val="0070C0"/>
                </a:solidFill>
                <a:latin typeface="Consolas" panose="020B0609020204030204" pitchFamily="49" charset="0"/>
                <a:ea typeface="Cambria" panose="02040503050406030204" pitchFamily="18" charset="0"/>
              </a:rPr>
              <a:t>t</a:t>
            </a:r>
            <a:r>
              <a:rPr lang="it-IT" sz="1600" dirty="0">
                <a:solidFill>
                  <a:srgbClr val="0070C0"/>
                </a:solidFill>
                <a:latin typeface="Cambria" panose="02040503050406030204" pitchFamily="18" charset="0"/>
                <a:ea typeface="Cambria" panose="02040503050406030204" pitchFamily="18" charset="0"/>
              </a:rPr>
              <a:t>.</a:t>
            </a:r>
          </a:p>
          <a:p>
            <a:pPr algn="just">
              <a:spcAft>
                <a:spcPts val="600"/>
              </a:spcAft>
            </a:pPr>
            <a:r>
              <a:rPr lang="it-IT" sz="1600" dirty="0">
                <a:solidFill>
                  <a:srgbClr val="0070C0"/>
                </a:solidFill>
                <a:latin typeface="Cambria" panose="02040503050406030204" pitchFamily="18" charset="0"/>
                <a:ea typeface="Cambria" panose="02040503050406030204" pitchFamily="18" charset="0"/>
              </a:rPr>
              <a:t>Dopodiché la classe parametrizza altri valori: la dimensione delle immagini, </a:t>
            </a:r>
            <a:r>
              <a:rPr lang="it-IT" sz="1600" dirty="0" err="1">
                <a:solidFill>
                  <a:srgbClr val="0070C0"/>
                </a:solidFill>
                <a:latin typeface="Consolas" panose="020B0609020204030204" pitchFamily="49" charset="0"/>
                <a:ea typeface="Cambria" panose="02040503050406030204" pitchFamily="18" charset="0"/>
              </a:rPr>
              <a:t>row</a:t>
            </a:r>
            <a:r>
              <a:rPr lang="it-IT" sz="1600" dirty="0">
                <a:solidFill>
                  <a:srgbClr val="0070C0"/>
                </a:solidFill>
                <a:latin typeface="Cambria" panose="02040503050406030204" pitchFamily="18" charset="0"/>
                <a:ea typeface="Cambria" panose="02040503050406030204" pitchFamily="18" charset="0"/>
              </a:rPr>
              <a:t> e </a:t>
            </a:r>
            <a:r>
              <a:rPr lang="it-IT" sz="1600" dirty="0">
                <a:solidFill>
                  <a:srgbClr val="0070C0"/>
                </a:solidFill>
                <a:latin typeface="Consolas" panose="020B0609020204030204" pitchFamily="49" charset="0"/>
                <a:ea typeface="Cambria" panose="02040503050406030204" pitchFamily="18" charset="0"/>
              </a:rPr>
              <a:t>col</a:t>
            </a:r>
            <a:r>
              <a:rPr lang="it-IT" sz="1600" dirty="0">
                <a:solidFill>
                  <a:srgbClr val="0070C0"/>
                </a:solidFill>
                <a:latin typeface="Cambria" panose="02040503050406030204" pitchFamily="18" charset="0"/>
                <a:ea typeface="Cambria" panose="02040503050406030204" pitchFamily="18" charset="0"/>
              </a:rPr>
              <a:t>, che si suppone inizialmente sia la stessa per entrambe; e gli oggetti </a:t>
            </a:r>
            <a:r>
              <a:rPr lang="it-IT" sz="1600" baseline="30000" dirty="0">
                <a:solidFill>
                  <a:srgbClr val="0070C0"/>
                </a:solidFill>
                <a:latin typeface="Cambria" panose="02040503050406030204" pitchFamily="18" charset="0"/>
                <a:ea typeface="Cambria" panose="02040503050406030204" pitchFamily="18" charset="0"/>
                <a:hlinkClick r:id="rId2"/>
              </a:rPr>
              <a:t>[2]</a:t>
            </a:r>
            <a:r>
              <a:rPr lang="it-IT" sz="1600" dirty="0">
                <a:solidFill>
                  <a:srgbClr val="0070C0"/>
                </a:solidFill>
                <a:latin typeface="Consolas" panose="020B0609020204030204" pitchFamily="49" charset="0"/>
                <a:ea typeface="Cambria" panose="02040503050406030204" pitchFamily="18" charset="0"/>
              </a:rPr>
              <a:t>detector</a:t>
            </a:r>
            <a:r>
              <a:rPr lang="it-IT" sz="1600" dirty="0">
                <a:solidFill>
                  <a:srgbClr val="0070C0"/>
                </a:solidFill>
                <a:latin typeface="Cambria" panose="02040503050406030204" pitchFamily="18" charset="0"/>
                <a:ea typeface="Cambria" panose="02040503050406030204" pitchFamily="18" charset="0"/>
              </a:rPr>
              <a:t> e </a:t>
            </a:r>
            <a:r>
              <a:rPr lang="it-IT" sz="1600" dirty="0" err="1">
                <a:solidFill>
                  <a:srgbClr val="0070C0"/>
                </a:solidFill>
                <a:latin typeface="Consolas" panose="020B0609020204030204" pitchFamily="49" charset="0"/>
                <a:ea typeface="Cambria" panose="02040503050406030204" pitchFamily="18" charset="0"/>
              </a:rPr>
              <a:t>predictor</a:t>
            </a:r>
            <a:r>
              <a:rPr lang="it-IT" sz="1600" dirty="0">
                <a:solidFill>
                  <a:srgbClr val="0070C0"/>
                </a:solidFill>
                <a:latin typeface="Cambria" panose="02040503050406030204" pitchFamily="18" charset="0"/>
                <a:ea typeface="Cambria" panose="02040503050406030204" pitchFamily="18" charset="0"/>
              </a:rPr>
              <a:t>,  della libreria </a:t>
            </a:r>
            <a:r>
              <a:rPr lang="it-IT" sz="1600" dirty="0" err="1">
                <a:solidFill>
                  <a:srgbClr val="0070C0"/>
                </a:solidFill>
                <a:latin typeface="Consolas" panose="020B0609020204030204" pitchFamily="49" charset="0"/>
                <a:ea typeface="Cambria" panose="02040503050406030204" pitchFamily="18" charset="0"/>
              </a:rPr>
              <a:t>dlib</a:t>
            </a:r>
            <a:r>
              <a:rPr lang="it-IT" sz="1600" dirty="0">
                <a:solidFill>
                  <a:srgbClr val="0070C0"/>
                </a:solidFill>
                <a:latin typeface="Cambria" panose="02040503050406030204" pitchFamily="18" charset="0"/>
                <a:ea typeface="Cambria" panose="02040503050406030204" pitchFamily="18" charset="0"/>
              </a:rPr>
              <a:t>, per effettuare il rilevamento e la predizione dei volti nelle immagini.</a:t>
            </a:r>
          </a:p>
        </p:txBody>
      </p:sp>
    </p:spTree>
    <p:extLst>
      <p:ext uri="{BB962C8B-B14F-4D97-AF65-F5344CB8AC3E}">
        <p14:creationId xmlns:p14="http://schemas.microsoft.com/office/powerpoint/2010/main" val="794739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1EA5D-366E-9682-4948-C78E209BE2D7}"/>
            </a:ext>
          </a:extLst>
        </p:cNvPr>
        <p:cNvGrpSpPr/>
        <p:nvPr/>
      </p:nvGrpSpPr>
      <p:grpSpPr>
        <a:xfrm>
          <a:off x="0" y="0"/>
          <a:ext cx="0" cy="0"/>
          <a:chOff x="0" y="0"/>
          <a:chExt cx="0" cy="0"/>
        </a:xfrm>
      </p:grpSpPr>
      <p:cxnSp>
        <p:nvCxnSpPr>
          <p:cNvPr id="2" name="Straight Connector 9">
            <a:extLst>
              <a:ext uri="{FF2B5EF4-FFF2-40B4-BE49-F238E27FC236}">
                <a16:creationId xmlns:a16="http://schemas.microsoft.com/office/drawing/2014/main" id="{2CFAC5E7-AE8E-88DF-935B-DB3B837BB8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 name="Rectangle 11">
            <a:extLst>
              <a:ext uri="{FF2B5EF4-FFF2-40B4-BE49-F238E27FC236}">
                <a16:creationId xmlns:a16="http://schemas.microsoft.com/office/drawing/2014/main" id="{BDAD3BDF-5A32-A788-1596-A667F76D0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13">
            <a:extLst>
              <a:ext uri="{FF2B5EF4-FFF2-40B4-BE49-F238E27FC236}">
                <a16:creationId xmlns:a16="http://schemas.microsoft.com/office/drawing/2014/main" id="{A6CD7513-902A-1B09-020E-3DA0F25E3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onnettore diritto 4">
            <a:extLst>
              <a:ext uri="{FF2B5EF4-FFF2-40B4-BE49-F238E27FC236}">
                <a16:creationId xmlns:a16="http://schemas.microsoft.com/office/drawing/2014/main" id="{2556F29C-94B2-56AA-A5C0-564D5C662460}"/>
              </a:ext>
            </a:extLst>
          </p:cNvPr>
          <p:cNvCxnSpPr>
            <a:cxnSpLocks/>
          </p:cNvCxnSpPr>
          <p:nvPr/>
        </p:nvCxnSpPr>
        <p:spPr>
          <a:xfrm>
            <a:off x="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6" name="Connettore diritto 5">
            <a:extLst>
              <a:ext uri="{FF2B5EF4-FFF2-40B4-BE49-F238E27FC236}">
                <a16:creationId xmlns:a16="http://schemas.microsoft.com/office/drawing/2014/main" id="{2BBBFFC1-72A2-E5F2-A7A3-387DCC0992B5}"/>
              </a:ext>
            </a:extLst>
          </p:cNvPr>
          <p:cNvCxnSpPr>
            <a:cxnSpLocks/>
          </p:cNvCxnSpPr>
          <p:nvPr/>
        </p:nvCxnSpPr>
        <p:spPr>
          <a:xfrm>
            <a:off x="859200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7" name="Connettore diritto 6">
            <a:extLst>
              <a:ext uri="{FF2B5EF4-FFF2-40B4-BE49-F238E27FC236}">
                <a16:creationId xmlns:a16="http://schemas.microsoft.com/office/drawing/2014/main" id="{D769CED8-C3A3-5E2D-1106-F586A06FF603}"/>
              </a:ext>
            </a:extLst>
          </p:cNvPr>
          <p:cNvCxnSpPr>
            <a:cxnSpLocks/>
          </p:cNvCxnSpPr>
          <p:nvPr/>
        </p:nvCxnSpPr>
        <p:spPr>
          <a:xfrm>
            <a:off x="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8" name="Connettore diritto 7">
            <a:extLst>
              <a:ext uri="{FF2B5EF4-FFF2-40B4-BE49-F238E27FC236}">
                <a16:creationId xmlns:a16="http://schemas.microsoft.com/office/drawing/2014/main" id="{B54EF3B2-B436-5DCF-92E0-81388734DAE7}"/>
              </a:ext>
            </a:extLst>
          </p:cNvPr>
          <p:cNvCxnSpPr>
            <a:cxnSpLocks/>
          </p:cNvCxnSpPr>
          <p:nvPr/>
        </p:nvCxnSpPr>
        <p:spPr>
          <a:xfrm>
            <a:off x="859200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sp>
        <p:nvSpPr>
          <p:cNvPr id="11" name="CasellaDiTesto 10">
            <a:extLst>
              <a:ext uri="{FF2B5EF4-FFF2-40B4-BE49-F238E27FC236}">
                <a16:creationId xmlns:a16="http://schemas.microsoft.com/office/drawing/2014/main" id="{3BC3751D-80D2-9924-FD4B-6F2C5B10587E}"/>
              </a:ext>
            </a:extLst>
          </p:cNvPr>
          <p:cNvSpPr txBox="1"/>
          <p:nvPr/>
        </p:nvSpPr>
        <p:spPr>
          <a:xfrm>
            <a:off x="281549" y="6501842"/>
            <a:ext cx="3600000" cy="369332"/>
          </a:xfrm>
          <a:prstGeom prst="rect">
            <a:avLst/>
          </a:prstGeom>
          <a:noFill/>
        </p:spPr>
        <p:txBody>
          <a:bodyPr wrap="square" rtlCol="0">
            <a:spAutoFit/>
          </a:bodyPr>
          <a:lstStyle/>
          <a:p>
            <a:r>
              <a:rPr lang="it-IT" dirty="0">
                <a:solidFill>
                  <a:srgbClr val="0070C0"/>
                </a:solidFill>
                <a:latin typeface="Cambria" panose="02040503050406030204" pitchFamily="18" charset="0"/>
                <a:ea typeface="Cambria" panose="02040503050406030204" pitchFamily="18" charset="0"/>
              </a:rPr>
              <a:t>5</a:t>
            </a:r>
          </a:p>
        </p:txBody>
      </p:sp>
      <p:sp>
        <p:nvSpPr>
          <p:cNvPr id="13" name="CasellaDiTesto 12">
            <a:extLst>
              <a:ext uri="{FF2B5EF4-FFF2-40B4-BE49-F238E27FC236}">
                <a16:creationId xmlns:a16="http://schemas.microsoft.com/office/drawing/2014/main" id="{C69B06EB-64DC-01AC-328D-810E5C29EB5A}"/>
              </a:ext>
            </a:extLst>
          </p:cNvPr>
          <p:cNvSpPr txBox="1"/>
          <p:nvPr/>
        </p:nvSpPr>
        <p:spPr>
          <a:xfrm>
            <a:off x="8310452" y="6488668"/>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Andrea Spinelli</a:t>
            </a:r>
          </a:p>
        </p:txBody>
      </p:sp>
      <p:sp>
        <p:nvSpPr>
          <p:cNvPr id="14" name="CasellaDiTesto 13">
            <a:extLst>
              <a:ext uri="{FF2B5EF4-FFF2-40B4-BE49-F238E27FC236}">
                <a16:creationId xmlns:a16="http://schemas.microsoft.com/office/drawing/2014/main" id="{B93433D7-C036-211D-2D01-3495C0A712E0}"/>
              </a:ext>
            </a:extLst>
          </p:cNvPr>
          <p:cNvSpPr txBox="1"/>
          <p:nvPr/>
        </p:nvSpPr>
        <p:spPr>
          <a:xfrm>
            <a:off x="8310452" y="-6587"/>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Ritaglio e ridimensionamento</a:t>
            </a:r>
          </a:p>
        </p:txBody>
      </p:sp>
      <p:sp>
        <p:nvSpPr>
          <p:cNvPr id="15" name="CasellaDiTesto 14">
            <a:extLst>
              <a:ext uri="{FF2B5EF4-FFF2-40B4-BE49-F238E27FC236}">
                <a16:creationId xmlns:a16="http://schemas.microsoft.com/office/drawing/2014/main" id="{68E83427-32ED-2F55-3BCD-498D1ECC3770}"/>
              </a:ext>
            </a:extLst>
          </p:cNvPr>
          <p:cNvSpPr txBox="1"/>
          <p:nvPr/>
        </p:nvSpPr>
        <p:spPr>
          <a:xfrm>
            <a:off x="281549" y="-6587"/>
            <a:ext cx="3600000" cy="369332"/>
          </a:xfrm>
          <a:prstGeom prst="rect">
            <a:avLst/>
          </a:prstGeom>
          <a:noFill/>
        </p:spPr>
        <p:txBody>
          <a:bodyPr wrap="square" rtlCol="0">
            <a:spAutoFit/>
          </a:bodyPr>
          <a:lstStyle/>
          <a:p>
            <a:r>
              <a:rPr lang="it-IT" b="1" dirty="0">
                <a:solidFill>
                  <a:srgbClr val="0070C0"/>
                </a:solidFill>
                <a:latin typeface="Cambria" panose="02040503050406030204" pitchFamily="18" charset="0"/>
                <a:ea typeface="Cambria" panose="02040503050406030204" pitchFamily="18" charset="0"/>
              </a:rPr>
              <a:t> 2 – Costruzione della classe</a:t>
            </a:r>
          </a:p>
        </p:txBody>
      </p:sp>
      <p:sp>
        <p:nvSpPr>
          <p:cNvPr id="16" name="CasellaDiTesto 15">
            <a:extLst>
              <a:ext uri="{FF2B5EF4-FFF2-40B4-BE49-F238E27FC236}">
                <a16:creationId xmlns:a16="http://schemas.microsoft.com/office/drawing/2014/main" id="{74FD7DFE-A414-1E94-4B3D-3F08E3C0AA1D}"/>
              </a:ext>
            </a:extLst>
          </p:cNvPr>
          <p:cNvSpPr txBox="1"/>
          <p:nvPr/>
        </p:nvSpPr>
        <p:spPr>
          <a:xfrm>
            <a:off x="281547" y="1195666"/>
            <a:ext cx="11628903" cy="4231928"/>
          </a:xfrm>
          <a:prstGeom prst="rect">
            <a:avLst/>
          </a:prstGeom>
          <a:noFill/>
        </p:spPr>
        <p:txBody>
          <a:bodyPr wrap="square" rtlCol="0">
            <a:spAutoFit/>
          </a:bodyPr>
          <a:lstStyle/>
          <a:p>
            <a:pPr algn="just">
              <a:spcAft>
                <a:spcPts val="600"/>
              </a:spcAft>
            </a:pPr>
            <a:r>
              <a:rPr lang="it-IT" sz="1600" dirty="0">
                <a:solidFill>
                  <a:srgbClr val="0070C0"/>
                </a:solidFill>
                <a:latin typeface="Cambria" panose="02040503050406030204" pitchFamily="18" charset="0"/>
                <a:ea typeface="Cambria" panose="02040503050406030204" pitchFamily="18" charset="0"/>
              </a:rPr>
              <a:t>Si è presupposto inizialmente che le immagini siano delle stesse dimensioni. In genere non è sempre detto che lo siano, un altro problema inoltre è se in un’immagine il volto è in primo piano, mentre nella seconda no.</a:t>
            </a:r>
          </a:p>
          <a:p>
            <a:pPr algn="just">
              <a:spcAft>
                <a:spcPts val="600"/>
              </a:spcAft>
            </a:pPr>
            <a:r>
              <a:rPr lang="it-IT" sz="1600" dirty="0">
                <a:solidFill>
                  <a:srgbClr val="0070C0"/>
                </a:solidFill>
                <a:latin typeface="Cambria" panose="02040503050406030204" pitchFamily="18" charset="0"/>
                <a:ea typeface="Cambria" panose="02040503050406030204" pitchFamily="18" charset="0"/>
              </a:rPr>
              <a:t>Per risolvere il sotto-problema 3. si è implementato il metodo </a:t>
            </a:r>
            <a:r>
              <a:rPr lang="it-IT" sz="1600" dirty="0">
                <a:solidFill>
                  <a:srgbClr val="0070C0"/>
                </a:solidFill>
                <a:latin typeface="Consolas" panose="020B0609020204030204" pitchFamily="49" charset="0"/>
                <a:ea typeface="Cambria" panose="02040503050406030204" pitchFamily="18" charset="0"/>
              </a:rPr>
              <a:t>__</a:t>
            </a:r>
            <a:r>
              <a:rPr lang="it-IT" sz="1600" dirty="0" err="1">
                <a:solidFill>
                  <a:srgbClr val="0070C0"/>
                </a:solidFill>
                <a:latin typeface="Consolas" panose="020B0609020204030204" pitchFamily="49" charset="0"/>
                <a:ea typeface="Cambria" panose="02040503050406030204" pitchFamily="18" charset="0"/>
              </a:rPr>
              <a:t>crop_faces</a:t>
            </a:r>
            <a:r>
              <a:rPr lang="it-IT" sz="1600" dirty="0">
                <a:solidFill>
                  <a:srgbClr val="0070C0"/>
                </a:solidFill>
                <a:latin typeface="Consolas" panose="020B0609020204030204" pitchFamily="49" charset="0"/>
                <a:ea typeface="Cambria" panose="02040503050406030204" pitchFamily="18" charset="0"/>
              </a:rPr>
              <a:t>()</a:t>
            </a:r>
            <a:r>
              <a:rPr lang="it-IT" sz="1600" dirty="0">
                <a:solidFill>
                  <a:srgbClr val="0070C0"/>
                </a:solidFill>
                <a:latin typeface="Cambria" panose="02040503050406030204" pitchFamily="18" charset="0"/>
                <a:ea typeface="Cambria" panose="02040503050406030204" pitchFamily="18" charset="0"/>
              </a:rPr>
              <a:t>, il quale risolve il problema dei volti in ‘primo’ e ‘secondo’ piano, e della dimensione delle immagini, nel seguente modo:</a:t>
            </a:r>
          </a:p>
          <a:p>
            <a:pPr marL="342900" indent="-3429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Si rilevano i punti estremi dei rettangoli che inscrivono i volti, tramite un metodo dell’oggetto parametrizzato </a:t>
            </a:r>
            <a:r>
              <a:rPr lang="it-IT" sz="1600" dirty="0">
                <a:solidFill>
                  <a:srgbClr val="0070C0"/>
                </a:solidFill>
                <a:latin typeface="Consolas" panose="020B0609020204030204" pitchFamily="49" charset="0"/>
                <a:ea typeface="Cambria" panose="02040503050406030204" pitchFamily="18" charset="0"/>
              </a:rPr>
              <a:t>detector</a:t>
            </a:r>
            <a:r>
              <a:rPr lang="it-IT" sz="1600" dirty="0">
                <a:solidFill>
                  <a:srgbClr val="0070C0"/>
                </a:solidFill>
                <a:latin typeface="Cambria" panose="02040503050406030204" pitchFamily="18" charset="0"/>
                <a:ea typeface="Cambria" panose="02040503050406030204" pitchFamily="18" charset="0"/>
              </a:rPr>
              <a:t>. </a:t>
            </a:r>
          </a:p>
          <a:p>
            <a:pPr marL="342900" indent="-3429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Si considera un margine (</a:t>
            </a:r>
            <a:r>
              <a:rPr lang="it-IT" sz="1600" dirty="0" err="1">
                <a:solidFill>
                  <a:srgbClr val="0070C0"/>
                </a:solidFill>
                <a:latin typeface="Consolas" panose="020B0609020204030204" pitchFamily="49" charset="0"/>
                <a:ea typeface="Cambria" panose="02040503050406030204" pitchFamily="18" charset="0"/>
              </a:rPr>
              <a:t>margin</a:t>
            </a:r>
            <a:r>
              <a:rPr lang="it-IT" sz="1600" dirty="0">
                <a:solidFill>
                  <a:srgbClr val="0070C0"/>
                </a:solidFill>
                <a:latin typeface="Cambria" panose="02040503050406030204" pitchFamily="18" charset="0"/>
                <a:ea typeface="Cambria" panose="02040503050406030204" pitchFamily="18" charset="0"/>
              </a:rPr>
              <a:t>) di </a:t>
            </a:r>
            <a:r>
              <a:rPr lang="it-IT" sz="1600" dirty="0">
                <a:solidFill>
                  <a:srgbClr val="0070C0"/>
                </a:solidFill>
                <a:latin typeface="Consolas" panose="020B0609020204030204" pitchFamily="49" charset="0"/>
                <a:ea typeface="Cambria" panose="02040503050406030204" pitchFamily="18" charset="0"/>
              </a:rPr>
              <a:t>1.65</a:t>
            </a:r>
            <a:r>
              <a:rPr lang="it-IT" sz="1600" dirty="0">
                <a:solidFill>
                  <a:srgbClr val="0070C0"/>
                </a:solidFill>
                <a:latin typeface="Cambria" panose="02040503050406030204" pitchFamily="18" charset="0"/>
                <a:ea typeface="Cambria" panose="02040503050406030204" pitchFamily="18" charset="0"/>
              </a:rPr>
              <a:t> in modo tale da ritagliare non solo la faccia ma l’intera testa.</a:t>
            </a:r>
          </a:p>
          <a:p>
            <a:pPr marL="342900" indent="-3429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Dato il margine, per ciascun immagine si calcolano i nuovi rispettivi punti estremi che inscrivono tutta la testa.</a:t>
            </a:r>
          </a:p>
          <a:p>
            <a:pPr marL="342900" indent="-3429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Si ritagliano i volti e, con il metodo fornito dalla libreria </a:t>
            </a:r>
            <a:r>
              <a:rPr lang="it-IT" sz="1600" dirty="0">
                <a:solidFill>
                  <a:srgbClr val="0070C0"/>
                </a:solidFill>
                <a:latin typeface="Consolas" panose="020B0609020204030204" pitchFamily="49" charset="0"/>
                <a:ea typeface="Cambria" panose="02040503050406030204" pitchFamily="18" charset="0"/>
              </a:rPr>
              <a:t>cv2</a:t>
            </a:r>
            <a:r>
              <a:rPr lang="it-IT" sz="1600" dirty="0">
                <a:solidFill>
                  <a:srgbClr val="0070C0"/>
                </a:solidFill>
                <a:latin typeface="Cambria" panose="02040503050406030204" pitchFamily="18" charset="0"/>
                <a:ea typeface="Cambria" panose="02040503050406030204" pitchFamily="18" charset="0"/>
              </a:rPr>
              <a:t>, si ridimensiona l’immagine </a:t>
            </a:r>
            <a:r>
              <a:rPr lang="it-IT" sz="1600" dirty="0" err="1">
                <a:solidFill>
                  <a:srgbClr val="0070C0"/>
                </a:solidFill>
                <a:latin typeface="Consolas" panose="020B0609020204030204" pitchFamily="49" charset="0"/>
                <a:ea typeface="Cambria" panose="02040503050406030204" pitchFamily="18" charset="0"/>
              </a:rPr>
              <a:t>dst</a:t>
            </a:r>
            <a:r>
              <a:rPr lang="it-IT" sz="1600" dirty="0">
                <a:solidFill>
                  <a:srgbClr val="0070C0"/>
                </a:solidFill>
                <a:latin typeface="Cambria" panose="02040503050406030204" pitchFamily="18" charset="0"/>
                <a:ea typeface="Cambria" panose="02040503050406030204" pitchFamily="18" charset="0"/>
              </a:rPr>
              <a:t> all’immagine </a:t>
            </a:r>
            <a:r>
              <a:rPr lang="it-IT" sz="1600" dirty="0" err="1">
                <a:solidFill>
                  <a:srgbClr val="0070C0"/>
                </a:solidFill>
                <a:latin typeface="Consolas" panose="020B0609020204030204" pitchFamily="49" charset="0"/>
                <a:ea typeface="Cambria" panose="02040503050406030204" pitchFamily="18" charset="0"/>
              </a:rPr>
              <a:t>src</a:t>
            </a:r>
            <a:r>
              <a:rPr lang="it-IT" sz="1600" dirty="0">
                <a:solidFill>
                  <a:srgbClr val="0070C0"/>
                </a:solidFill>
                <a:latin typeface="Cambria" panose="02040503050406030204" pitchFamily="18" charset="0"/>
                <a:ea typeface="Cambria" panose="02040503050406030204" pitchFamily="18" charset="0"/>
              </a:rPr>
              <a:t>.</a:t>
            </a:r>
          </a:p>
          <a:p>
            <a:pPr marL="342900" indent="-3429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Si conservano i nuovi valori delle dimensioni </a:t>
            </a:r>
            <a:r>
              <a:rPr lang="it-IT" sz="1600" dirty="0" err="1">
                <a:solidFill>
                  <a:srgbClr val="0070C0"/>
                </a:solidFill>
                <a:latin typeface="Consolas" panose="020B0609020204030204" pitchFamily="49" charset="0"/>
                <a:ea typeface="Cambria" panose="02040503050406030204" pitchFamily="18" charset="0"/>
              </a:rPr>
              <a:t>row</a:t>
            </a:r>
            <a:r>
              <a:rPr lang="it-IT" sz="1600" dirty="0">
                <a:solidFill>
                  <a:srgbClr val="0070C0"/>
                </a:solidFill>
                <a:latin typeface="Cambria" panose="02040503050406030204" pitchFamily="18" charset="0"/>
                <a:ea typeface="Cambria" panose="02040503050406030204" pitchFamily="18" charset="0"/>
              </a:rPr>
              <a:t> e </a:t>
            </a:r>
            <a:r>
              <a:rPr lang="it-IT" sz="1600" dirty="0">
                <a:solidFill>
                  <a:srgbClr val="0070C0"/>
                </a:solidFill>
                <a:latin typeface="Consolas" panose="020B0609020204030204" pitchFamily="49" charset="0"/>
                <a:ea typeface="Cambria" panose="02040503050406030204" pitchFamily="18" charset="0"/>
              </a:rPr>
              <a:t>col</a:t>
            </a:r>
            <a:r>
              <a:rPr lang="it-IT" sz="1600" dirty="0">
                <a:solidFill>
                  <a:srgbClr val="0070C0"/>
                </a:solidFill>
                <a:latin typeface="Cambria" panose="02040503050406030204" pitchFamily="18" charset="0"/>
                <a:ea typeface="Cambria" panose="02040503050406030204" pitchFamily="18" charset="0"/>
              </a:rPr>
              <a:t> delle immagini, stavolta uguali per entrambe.</a:t>
            </a:r>
          </a:p>
          <a:p>
            <a:pPr algn="just">
              <a:spcAft>
                <a:spcPts val="600"/>
              </a:spcAft>
            </a:pPr>
            <a:endParaRPr lang="it-IT" sz="1600" dirty="0">
              <a:solidFill>
                <a:srgbClr val="0070C0"/>
              </a:solidFill>
              <a:latin typeface="Cambria" panose="02040503050406030204" pitchFamily="18" charset="0"/>
              <a:ea typeface="Cambria" panose="02040503050406030204" pitchFamily="18" charset="0"/>
            </a:endParaRPr>
          </a:p>
          <a:p>
            <a:pPr algn="just">
              <a:spcAft>
                <a:spcPts val="600"/>
              </a:spcAft>
            </a:pPr>
            <a:r>
              <a:rPr lang="it-IT" sz="1600" dirty="0">
                <a:solidFill>
                  <a:srgbClr val="0070C0"/>
                </a:solidFill>
                <a:latin typeface="Cambria" panose="02040503050406030204" pitchFamily="18" charset="0"/>
                <a:ea typeface="Cambria" panose="02040503050406030204" pitchFamily="18" charset="0"/>
              </a:rPr>
              <a:t>Un’osservazione riguardo il sotto-problema 5.: per allineare i volti, si è pensato inizialmente di implementare un metodo a parte, </a:t>
            </a:r>
            <a:r>
              <a:rPr lang="it-IT" sz="1600" baseline="30000" dirty="0">
                <a:solidFill>
                  <a:srgbClr val="0070C0"/>
                </a:solidFill>
                <a:latin typeface="Cambria" panose="02040503050406030204" pitchFamily="18" charset="0"/>
                <a:ea typeface="Cambria" panose="02040503050406030204" pitchFamily="18" charset="0"/>
                <a:hlinkClick r:id="rId2"/>
              </a:rPr>
              <a:t>[3]</a:t>
            </a:r>
            <a:r>
              <a:rPr lang="it-IT" sz="1600" dirty="0">
                <a:solidFill>
                  <a:srgbClr val="0070C0"/>
                </a:solidFill>
                <a:latin typeface="Consolas" panose="020B0609020204030204" pitchFamily="49" charset="0"/>
                <a:ea typeface="Cambria" panose="02040503050406030204" pitchFamily="18" charset="0"/>
              </a:rPr>
              <a:t>__</a:t>
            </a:r>
            <a:r>
              <a:rPr lang="it-IT" sz="1600" dirty="0" err="1">
                <a:solidFill>
                  <a:srgbClr val="0070C0"/>
                </a:solidFill>
                <a:latin typeface="Consolas" panose="020B0609020204030204" pitchFamily="49" charset="0"/>
                <a:ea typeface="Cambria" panose="02040503050406030204" pitchFamily="18" charset="0"/>
              </a:rPr>
              <a:t>align_faces</a:t>
            </a:r>
            <a:r>
              <a:rPr lang="it-IT" sz="1600" dirty="0">
                <a:solidFill>
                  <a:srgbClr val="0070C0"/>
                </a:solidFill>
                <a:latin typeface="Consolas" panose="020B0609020204030204" pitchFamily="49" charset="0"/>
                <a:ea typeface="Cambria" panose="02040503050406030204" pitchFamily="18" charset="0"/>
              </a:rPr>
              <a:t>()</a:t>
            </a:r>
            <a:r>
              <a:rPr lang="it-IT" sz="1600" dirty="0">
                <a:solidFill>
                  <a:srgbClr val="0070C0"/>
                </a:solidFill>
                <a:latin typeface="Cambria" panose="02040503050406030204" pitchFamily="18" charset="0"/>
                <a:ea typeface="Cambria" panose="02040503050406030204" pitchFamily="18" charset="0"/>
              </a:rPr>
              <a:t>, dati i landmark (successivamente si spiega come ricavarli); tuttavia, senza perdere l’ordine delle operazioni da effettuare, si è trovata una tecnica molto più efficace che verrà spiegata successivamente nel metodo </a:t>
            </a:r>
            <a:r>
              <a:rPr lang="it-IT" sz="1600" dirty="0">
                <a:solidFill>
                  <a:srgbClr val="0070C0"/>
                </a:solidFill>
                <a:latin typeface="Consolas" panose="020B0609020204030204" pitchFamily="49" charset="0"/>
                <a:ea typeface="Cambria" panose="02040503050406030204" pitchFamily="18" charset="0"/>
              </a:rPr>
              <a:t>__</a:t>
            </a:r>
            <a:r>
              <a:rPr lang="it-IT" sz="1600" dirty="0" err="1">
                <a:solidFill>
                  <a:srgbClr val="0070C0"/>
                </a:solidFill>
                <a:latin typeface="Consolas" panose="020B0609020204030204" pitchFamily="49" charset="0"/>
                <a:ea typeface="Cambria" panose="02040503050406030204" pitchFamily="18" charset="0"/>
              </a:rPr>
              <a:t>morph</a:t>
            </a:r>
            <a:r>
              <a:rPr lang="it-IT" sz="1600" dirty="0">
                <a:solidFill>
                  <a:srgbClr val="0070C0"/>
                </a:solidFill>
                <a:latin typeface="Consolas" panose="020B0609020204030204" pitchFamily="49" charset="0"/>
                <a:ea typeface="Cambria" panose="02040503050406030204" pitchFamily="18" charset="0"/>
              </a:rPr>
              <a:t>()</a:t>
            </a:r>
            <a:r>
              <a:rPr lang="it-IT" sz="1600" dirty="0">
                <a:solidFill>
                  <a:srgbClr val="0070C0"/>
                </a:solidFill>
                <a:latin typeface="Cambria" panose="02040503050406030204" pitchFamily="18" charset="0"/>
                <a:ea typeface="Cambria" panose="02040503050406030204" pitchFamily="18" charset="0"/>
              </a:rPr>
              <a:t>.</a:t>
            </a:r>
          </a:p>
          <a:p>
            <a:pPr algn="just">
              <a:spcAft>
                <a:spcPts val="600"/>
              </a:spcAft>
            </a:pPr>
            <a:endParaRPr lang="it-IT" sz="1600" dirty="0">
              <a:solidFill>
                <a:srgbClr val="0070C0"/>
              </a:solidFill>
              <a:latin typeface="Cambria" panose="02040503050406030204" pitchFamily="18" charset="0"/>
              <a:ea typeface="Cambria" panose="02040503050406030204" pitchFamily="18" charset="0"/>
            </a:endParaRPr>
          </a:p>
        </p:txBody>
      </p:sp>
      <p:sp>
        <p:nvSpPr>
          <p:cNvPr id="17" name="CasellaDiTesto 16">
            <a:extLst>
              <a:ext uri="{FF2B5EF4-FFF2-40B4-BE49-F238E27FC236}">
                <a16:creationId xmlns:a16="http://schemas.microsoft.com/office/drawing/2014/main" id="{4CDDF15F-49A9-C7EB-849D-E57EC75B0202}"/>
              </a:ext>
            </a:extLst>
          </p:cNvPr>
          <p:cNvSpPr txBox="1"/>
          <p:nvPr/>
        </p:nvSpPr>
        <p:spPr>
          <a:xfrm>
            <a:off x="281547" y="738665"/>
            <a:ext cx="11628903" cy="457001"/>
          </a:xfrm>
          <a:prstGeom prst="rect">
            <a:avLst/>
          </a:prstGeom>
          <a:gradFill flip="none" rotWithShape="1">
            <a:gsLst>
              <a:gs pos="0">
                <a:schemeClr val="tx1">
                  <a:lumMod val="95000"/>
                  <a:lumOff val="5000"/>
                </a:schemeClr>
              </a:gs>
              <a:gs pos="50000">
                <a:schemeClr val="tx1">
                  <a:lumMod val="85000"/>
                  <a:lumOff val="15000"/>
                </a:schemeClr>
              </a:gs>
              <a:gs pos="100000">
                <a:schemeClr val="tx1">
                  <a:lumMod val="75000"/>
                  <a:lumOff val="25000"/>
                </a:schemeClr>
              </a:gs>
            </a:gsLst>
            <a:lin ang="5400000" scaled="1"/>
            <a:tileRect/>
          </a:gradFill>
        </p:spPr>
        <p:txBody>
          <a:bodyPr wrap="square" tIns="36000" bIns="90000" rtlCol="0">
            <a:spAutoFit/>
          </a:bodyPr>
          <a:lstStyle/>
          <a:p>
            <a:pPr>
              <a:lnSpc>
                <a:spcPct val="150000"/>
              </a:lnSpc>
              <a:buNone/>
            </a:pPr>
            <a:r>
              <a:rPr lang="it-IT" sz="1600" b="0" dirty="0" err="1">
                <a:solidFill>
                  <a:srgbClr val="569CD6"/>
                </a:solidFill>
                <a:effectLst/>
                <a:latin typeface="Consolas" panose="020B0609020204030204" pitchFamily="49" charset="0"/>
              </a:rPr>
              <a:t>def</a:t>
            </a:r>
            <a:r>
              <a:rPr lang="it-IT" sz="1600" b="0" dirty="0">
                <a:solidFill>
                  <a:srgbClr val="D4D4D4"/>
                </a:solidFill>
                <a:effectLst/>
                <a:latin typeface="Consolas" panose="020B0609020204030204" pitchFamily="49" charset="0"/>
              </a:rPr>
              <a:t> </a:t>
            </a:r>
            <a:r>
              <a:rPr lang="it-IT" sz="1600" b="0" dirty="0">
                <a:solidFill>
                  <a:srgbClr val="DCDCAA"/>
                </a:solidFill>
                <a:effectLst/>
                <a:latin typeface="Consolas" panose="020B0609020204030204" pitchFamily="49" charset="0"/>
              </a:rPr>
              <a:t>__</a:t>
            </a:r>
            <a:r>
              <a:rPr lang="it-IT" sz="1600" b="0" dirty="0" err="1">
                <a:solidFill>
                  <a:srgbClr val="DCDCAA"/>
                </a:solidFill>
                <a:effectLst/>
                <a:latin typeface="Consolas" panose="020B0609020204030204" pitchFamily="49" charset="0"/>
              </a:rPr>
              <a:t>crop_faces</a:t>
            </a:r>
            <a:r>
              <a:rPr lang="it-IT" sz="1600" b="0" dirty="0">
                <a:solidFill>
                  <a:srgbClr val="D4D4D4"/>
                </a:solidFill>
                <a:effectLst/>
                <a:latin typeface="Consolas" panose="020B0609020204030204" pitchFamily="49" charset="0"/>
              </a:rPr>
              <a:t>(</a:t>
            </a:r>
            <a:r>
              <a:rPr lang="it-IT" sz="1600" b="0" dirty="0">
                <a:solidFill>
                  <a:srgbClr val="9CDCFE"/>
                </a:solidFill>
                <a:effectLst/>
                <a:latin typeface="Consolas" panose="020B0609020204030204" pitchFamily="49" charset="0"/>
              </a:rPr>
              <a:t>self</a:t>
            </a:r>
            <a:r>
              <a:rPr lang="it-IT"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195619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AC708-C002-AFA4-D1DE-717CF4A5ACC2}"/>
            </a:ext>
          </a:extLst>
        </p:cNvPr>
        <p:cNvGrpSpPr/>
        <p:nvPr/>
      </p:nvGrpSpPr>
      <p:grpSpPr>
        <a:xfrm>
          <a:off x="0" y="0"/>
          <a:ext cx="0" cy="0"/>
          <a:chOff x="0" y="0"/>
          <a:chExt cx="0" cy="0"/>
        </a:xfrm>
      </p:grpSpPr>
      <p:cxnSp>
        <p:nvCxnSpPr>
          <p:cNvPr id="2" name="Straight Connector 9">
            <a:extLst>
              <a:ext uri="{FF2B5EF4-FFF2-40B4-BE49-F238E27FC236}">
                <a16:creationId xmlns:a16="http://schemas.microsoft.com/office/drawing/2014/main" id="{4C1F83BD-E2BD-C773-9A42-3D7A8D34B3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 name="Rectangle 11">
            <a:extLst>
              <a:ext uri="{FF2B5EF4-FFF2-40B4-BE49-F238E27FC236}">
                <a16:creationId xmlns:a16="http://schemas.microsoft.com/office/drawing/2014/main" id="{8BD72EA5-A716-3A2B-D463-FEBF2316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13">
            <a:extLst>
              <a:ext uri="{FF2B5EF4-FFF2-40B4-BE49-F238E27FC236}">
                <a16:creationId xmlns:a16="http://schemas.microsoft.com/office/drawing/2014/main" id="{18E7E6FE-9D0C-648E-8ABA-5C19B34F0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onnettore diritto 4">
            <a:extLst>
              <a:ext uri="{FF2B5EF4-FFF2-40B4-BE49-F238E27FC236}">
                <a16:creationId xmlns:a16="http://schemas.microsoft.com/office/drawing/2014/main" id="{77FAEA05-79DF-A860-AF14-0A3BEF994E40}"/>
              </a:ext>
            </a:extLst>
          </p:cNvPr>
          <p:cNvCxnSpPr>
            <a:cxnSpLocks/>
          </p:cNvCxnSpPr>
          <p:nvPr/>
        </p:nvCxnSpPr>
        <p:spPr>
          <a:xfrm>
            <a:off x="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6" name="Connettore diritto 5">
            <a:extLst>
              <a:ext uri="{FF2B5EF4-FFF2-40B4-BE49-F238E27FC236}">
                <a16:creationId xmlns:a16="http://schemas.microsoft.com/office/drawing/2014/main" id="{F5C82E96-EDB9-D698-00B5-26B66B2A456B}"/>
              </a:ext>
            </a:extLst>
          </p:cNvPr>
          <p:cNvCxnSpPr>
            <a:cxnSpLocks/>
          </p:cNvCxnSpPr>
          <p:nvPr/>
        </p:nvCxnSpPr>
        <p:spPr>
          <a:xfrm>
            <a:off x="859200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7" name="Connettore diritto 6">
            <a:extLst>
              <a:ext uri="{FF2B5EF4-FFF2-40B4-BE49-F238E27FC236}">
                <a16:creationId xmlns:a16="http://schemas.microsoft.com/office/drawing/2014/main" id="{8436F8E6-9BBD-9F0D-2C49-EDF86291A8B1}"/>
              </a:ext>
            </a:extLst>
          </p:cNvPr>
          <p:cNvCxnSpPr>
            <a:cxnSpLocks/>
          </p:cNvCxnSpPr>
          <p:nvPr/>
        </p:nvCxnSpPr>
        <p:spPr>
          <a:xfrm>
            <a:off x="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8" name="Connettore diritto 7">
            <a:extLst>
              <a:ext uri="{FF2B5EF4-FFF2-40B4-BE49-F238E27FC236}">
                <a16:creationId xmlns:a16="http://schemas.microsoft.com/office/drawing/2014/main" id="{C10EBFBF-44BB-14DC-0A23-49009847694A}"/>
              </a:ext>
            </a:extLst>
          </p:cNvPr>
          <p:cNvCxnSpPr>
            <a:cxnSpLocks/>
          </p:cNvCxnSpPr>
          <p:nvPr/>
        </p:nvCxnSpPr>
        <p:spPr>
          <a:xfrm>
            <a:off x="859200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sp>
        <p:nvSpPr>
          <p:cNvPr id="11" name="CasellaDiTesto 10">
            <a:extLst>
              <a:ext uri="{FF2B5EF4-FFF2-40B4-BE49-F238E27FC236}">
                <a16:creationId xmlns:a16="http://schemas.microsoft.com/office/drawing/2014/main" id="{89EC4F09-A0E6-0EDB-258B-56CC4115A533}"/>
              </a:ext>
            </a:extLst>
          </p:cNvPr>
          <p:cNvSpPr txBox="1"/>
          <p:nvPr/>
        </p:nvSpPr>
        <p:spPr>
          <a:xfrm>
            <a:off x="281548" y="6482080"/>
            <a:ext cx="3600000" cy="369332"/>
          </a:xfrm>
          <a:prstGeom prst="rect">
            <a:avLst/>
          </a:prstGeom>
          <a:noFill/>
        </p:spPr>
        <p:txBody>
          <a:bodyPr wrap="square" rtlCol="0">
            <a:spAutoFit/>
          </a:bodyPr>
          <a:lstStyle/>
          <a:p>
            <a:r>
              <a:rPr lang="it-IT" dirty="0">
                <a:solidFill>
                  <a:srgbClr val="0070C0"/>
                </a:solidFill>
                <a:latin typeface="Cambria" panose="02040503050406030204" pitchFamily="18" charset="0"/>
                <a:ea typeface="Cambria" panose="02040503050406030204" pitchFamily="18" charset="0"/>
              </a:rPr>
              <a:t>6</a:t>
            </a:r>
          </a:p>
        </p:txBody>
      </p:sp>
      <p:sp>
        <p:nvSpPr>
          <p:cNvPr id="13" name="CasellaDiTesto 12">
            <a:extLst>
              <a:ext uri="{FF2B5EF4-FFF2-40B4-BE49-F238E27FC236}">
                <a16:creationId xmlns:a16="http://schemas.microsoft.com/office/drawing/2014/main" id="{B121AB13-F4BE-E9C2-927B-E9203801EA80}"/>
              </a:ext>
            </a:extLst>
          </p:cNvPr>
          <p:cNvSpPr txBox="1"/>
          <p:nvPr/>
        </p:nvSpPr>
        <p:spPr>
          <a:xfrm>
            <a:off x="8310452" y="6488668"/>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Andrea Spinelli</a:t>
            </a:r>
          </a:p>
        </p:txBody>
      </p:sp>
      <p:sp>
        <p:nvSpPr>
          <p:cNvPr id="14" name="CasellaDiTesto 13">
            <a:extLst>
              <a:ext uri="{FF2B5EF4-FFF2-40B4-BE49-F238E27FC236}">
                <a16:creationId xmlns:a16="http://schemas.microsoft.com/office/drawing/2014/main" id="{BEBCBB18-9924-83D1-4016-7425E7472158}"/>
              </a:ext>
            </a:extLst>
          </p:cNvPr>
          <p:cNvSpPr txBox="1"/>
          <p:nvPr/>
        </p:nvSpPr>
        <p:spPr>
          <a:xfrm>
            <a:off x="8310452" y="-6587"/>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Landmark e triangolazione</a:t>
            </a:r>
          </a:p>
        </p:txBody>
      </p:sp>
      <p:sp>
        <p:nvSpPr>
          <p:cNvPr id="15" name="CasellaDiTesto 14">
            <a:extLst>
              <a:ext uri="{FF2B5EF4-FFF2-40B4-BE49-F238E27FC236}">
                <a16:creationId xmlns:a16="http://schemas.microsoft.com/office/drawing/2014/main" id="{1F7113E7-A31F-C6B6-EB94-2AB1C596AE3F}"/>
              </a:ext>
            </a:extLst>
          </p:cNvPr>
          <p:cNvSpPr txBox="1"/>
          <p:nvPr/>
        </p:nvSpPr>
        <p:spPr>
          <a:xfrm>
            <a:off x="281549" y="-6587"/>
            <a:ext cx="3600000" cy="369332"/>
          </a:xfrm>
          <a:prstGeom prst="rect">
            <a:avLst/>
          </a:prstGeom>
          <a:noFill/>
        </p:spPr>
        <p:txBody>
          <a:bodyPr wrap="square" rtlCol="0">
            <a:spAutoFit/>
          </a:bodyPr>
          <a:lstStyle/>
          <a:p>
            <a:r>
              <a:rPr lang="it-IT" b="1" dirty="0">
                <a:solidFill>
                  <a:srgbClr val="0070C0"/>
                </a:solidFill>
                <a:latin typeface="Cambria" panose="02040503050406030204" pitchFamily="18" charset="0"/>
                <a:ea typeface="Cambria" panose="02040503050406030204" pitchFamily="18" charset="0"/>
              </a:rPr>
              <a:t> 2 – Costruzione della classe</a:t>
            </a:r>
          </a:p>
        </p:txBody>
      </p:sp>
      <p:sp>
        <p:nvSpPr>
          <p:cNvPr id="16" name="CasellaDiTesto 15">
            <a:extLst>
              <a:ext uri="{FF2B5EF4-FFF2-40B4-BE49-F238E27FC236}">
                <a16:creationId xmlns:a16="http://schemas.microsoft.com/office/drawing/2014/main" id="{9F1850A8-4F04-8B7F-DFEB-9CE9D17A2F9F}"/>
              </a:ext>
            </a:extLst>
          </p:cNvPr>
          <p:cNvSpPr txBox="1"/>
          <p:nvPr/>
        </p:nvSpPr>
        <p:spPr>
          <a:xfrm>
            <a:off x="281542" y="1195666"/>
            <a:ext cx="11628903" cy="1077218"/>
          </a:xfrm>
          <a:prstGeom prst="rect">
            <a:avLst/>
          </a:prstGeom>
          <a:noFill/>
        </p:spPr>
        <p:txBody>
          <a:bodyPr wrap="square" rtlCol="0">
            <a:spAutoFit/>
          </a:bodyPr>
          <a:lstStyle/>
          <a:p>
            <a:pPr algn="just"/>
            <a:r>
              <a:rPr lang="it-IT" sz="1600" dirty="0">
                <a:solidFill>
                  <a:srgbClr val="0070C0"/>
                </a:solidFill>
                <a:latin typeface="Cambria" panose="02040503050406030204" pitchFamily="18" charset="0"/>
                <a:ea typeface="Cambria" panose="02040503050406030204" pitchFamily="18" charset="0"/>
              </a:rPr>
              <a:t>Per il sotto-problema 4. si è implementato il metodo </a:t>
            </a:r>
            <a:r>
              <a:rPr lang="it-IT" sz="1600" dirty="0">
                <a:solidFill>
                  <a:srgbClr val="0070C0"/>
                </a:solidFill>
                <a:latin typeface="Consolas" panose="020B0609020204030204" pitchFamily="49" charset="0"/>
                <a:ea typeface="Cambria" panose="02040503050406030204" pitchFamily="18" charset="0"/>
              </a:rPr>
              <a:t>__</a:t>
            </a:r>
            <a:r>
              <a:rPr lang="it-IT" sz="1600" dirty="0" err="1">
                <a:solidFill>
                  <a:srgbClr val="0070C0"/>
                </a:solidFill>
                <a:latin typeface="Consolas" panose="020B0609020204030204" pitchFamily="49" charset="0"/>
                <a:ea typeface="Cambria" panose="02040503050406030204" pitchFamily="18" charset="0"/>
              </a:rPr>
              <a:t>get_landmarks</a:t>
            </a:r>
            <a:r>
              <a:rPr lang="it-IT" sz="1600" dirty="0">
                <a:solidFill>
                  <a:srgbClr val="0070C0"/>
                </a:solidFill>
                <a:latin typeface="Consolas" panose="020B0609020204030204" pitchFamily="49" charset="0"/>
                <a:ea typeface="Cambria" panose="02040503050406030204" pitchFamily="18" charset="0"/>
              </a:rPr>
              <a:t>()</a:t>
            </a:r>
            <a:r>
              <a:rPr lang="it-IT" sz="1600" dirty="0">
                <a:solidFill>
                  <a:srgbClr val="0070C0"/>
                </a:solidFill>
                <a:latin typeface="Cambria" panose="02040503050406030204" pitchFamily="18" charset="0"/>
                <a:ea typeface="Cambria" panose="02040503050406030204" pitchFamily="18" charset="0"/>
              </a:rPr>
              <a:t>,  il quale utilizza il </a:t>
            </a:r>
            <a:r>
              <a:rPr lang="it-IT" sz="1600" dirty="0">
                <a:solidFill>
                  <a:srgbClr val="0070C0"/>
                </a:solidFill>
                <a:latin typeface="Consolas" panose="020B0609020204030204" pitchFamily="49" charset="0"/>
                <a:ea typeface="Cambria" panose="02040503050406030204" pitchFamily="18" charset="0"/>
              </a:rPr>
              <a:t>detector</a:t>
            </a:r>
            <a:r>
              <a:rPr lang="it-IT" sz="1600" dirty="0">
                <a:solidFill>
                  <a:srgbClr val="0070C0"/>
                </a:solidFill>
                <a:latin typeface="Cambria" panose="02040503050406030204" pitchFamily="18" charset="0"/>
                <a:ea typeface="Cambria" panose="02040503050406030204" pitchFamily="18" charset="0"/>
              </a:rPr>
              <a:t> per identificare i volti nelle immagini, e il </a:t>
            </a:r>
            <a:r>
              <a:rPr lang="it-IT" sz="1600" dirty="0" err="1">
                <a:solidFill>
                  <a:srgbClr val="0070C0"/>
                </a:solidFill>
                <a:latin typeface="Consolas" panose="020B0609020204030204" pitchFamily="49" charset="0"/>
                <a:ea typeface="Cambria" panose="02040503050406030204" pitchFamily="18" charset="0"/>
              </a:rPr>
              <a:t>predictor</a:t>
            </a:r>
            <a:r>
              <a:rPr lang="it-IT" sz="1600" dirty="0">
                <a:solidFill>
                  <a:srgbClr val="0070C0"/>
                </a:solidFill>
                <a:latin typeface="Cambria" panose="02040503050406030204" pitchFamily="18" charset="0"/>
                <a:ea typeface="Cambria" panose="02040503050406030204" pitchFamily="18" charset="0"/>
              </a:rPr>
              <a:t> per estrarre 68 punti di riferimento facciali (landmarks) per ciascun volto rilevato. Dopodiché, siccome i metodi degli oggetti parametrizzati di </a:t>
            </a:r>
            <a:r>
              <a:rPr lang="it-IT" sz="1600" dirty="0" err="1">
                <a:solidFill>
                  <a:srgbClr val="0070C0"/>
                </a:solidFill>
                <a:latin typeface="Consolas" panose="020B0609020204030204" pitchFamily="49" charset="0"/>
                <a:ea typeface="Cambria" panose="02040503050406030204" pitchFamily="18" charset="0"/>
              </a:rPr>
              <a:t>dlib</a:t>
            </a:r>
            <a:r>
              <a:rPr lang="it-IT" sz="1600" dirty="0">
                <a:solidFill>
                  <a:srgbClr val="0070C0"/>
                </a:solidFill>
                <a:latin typeface="Cambria" panose="02040503050406030204" pitchFamily="18" charset="0"/>
                <a:ea typeface="Cambria" panose="02040503050406030204" pitchFamily="18" charset="0"/>
              </a:rPr>
              <a:t> trovano solo i landmark dei volti, per effettuare una buona triangolazione su tutta l’immagine, si estendono i landmark di ciascun volto mettendo i punti degli angoli dell’immagine.</a:t>
            </a:r>
          </a:p>
        </p:txBody>
      </p:sp>
      <p:sp>
        <p:nvSpPr>
          <p:cNvPr id="17" name="CasellaDiTesto 16">
            <a:extLst>
              <a:ext uri="{FF2B5EF4-FFF2-40B4-BE49-F238E27FC236}">
                <a16:creationId xmlns:a16="http://schemas.microsoft.com/office/drawing/2014/main" id="{97604081-541A-6B4A-46E4-A5DCE9B7BFC6}"/>
              </a:ext>
            </a:extLst>
          </p:cNvPr>
          <p:cNvSpPr txBox="1"/>
          <p:nvPr/>
        </p:nvSpPr>
        <p:spPr>
          <a:xfrm>
            <a:off x="281547" y="738665"/>
            <a:ext cx="11628903" cy="457001"/>
          </a:xfrm>
          <a:prstGeom prst="rect">
            <a:avLst/>
          </a:prstGeom>
          <a:gradFill flip="none" rotWithShape="1">
            <a:gsLst>
              <a:gs pos="0">
                <a:schemeClr val="tx1">
                  <a:lumMod val="95000"/>
                  <a:lumOff val="5000"/>
                </a:schemeClr>
              </a:gs>
              <a:gs pos="50000">
                <a:schemeClr val="tx1">
                  <a:lumMod val="85000"/>
                  <a:lumOff val="15000"/>
                </a:schemeClr>
              </a:gs>
              <a:gs pos="100000">
                <a:schemeClr val="tx1">
                  <a:lumMod val="75000"/>
                  <a:lumOff val="25000"/>
                </a:schemeClr>
              </a:gs>
            </a:gsLst>
            <a:lin ang="5400000" scaled="1"/>
            <a:tileRect/>
          </a:gradFill>
        </p:spPr>
        <p:txBody>
          <a:bodyPr wrap="square" tIns="36000" bIns="90000" rtlCol="0">
            <a:spAutoFit/>
          </a:bodyPr>
          <a:lstStyle/>
          <a:p>
            <a:pPr>
              <a:lnSpc>
                <a:spcPct val="150000"/>
              </a:lnSpc>
              <a:buNone/>
            </a:pPr>
            <a:r>
              <a:rPr lang="it-IT" sz="1600" b="0" dirty="0" err="1">
                <a:solidFill>
                  <a:srgbClr val="569CD6"/>
                </a:solidFill>
                <a:effectLst/>
                <a:latin typeface="Consolas" panose="020B0609020204030204" pitchFamily="49" charset="0"/>
              </a:rPr>
              <a:t>def</a:t>
            </a:r>
            <a:r>
              <a:rPr lang="it-IT" sz="1600" b="0" dirty="0">
                <a:solidFill>
                  <a:srgbClr val="D4D4D4"/>
                </a:solidFill>
                <a:effectLst/>
                <a:latin typeface="Consolas" panose="020B0609020204030204" pitchFamily="49" charset="0"/>
              </a:rPr>
              <a:t> </a:t>
            </a:r>
            <a:r>
              <a:rPr lang="it-IT" sz="1600" b="0" dirty="0">
                <a:solidFill>
                  <a:srgbClr val="DCDCAA"/>
                </a:solidFill>
                <a:effectLst/>
                <a:latin typeface="Consolas" panose="020B0609020204030204" pitchFamily="49" charset="0"/>
              </a:rPr>
              <a:t>__</a:t>
            </a:r>
            <a:r>
              <a:rPr lang="it-IT" sz="1600" b="0" dirty="0" err="1">
                <a:solidFill>
                  <a:srgbClr val="DCDCAA"/>
                </a:solidFill>
                <a:effectLst/>
                <a:latin typeface="Consolas" panose="020B0609020204030204" pitchFamily="49" charset="0"/>
              </a:rPr>
              <a:t>get_landmarks</a:t>
            </a:r>
            <a:r>
              <a:rPr lang="it-IT" sz="1600" b="0" dirty="0">
                <a:solidFill>
                  <a:srgbClr val="D4D4D4"/>
                </a:solidFill>
                <a:effectLst/>
                <a:latin typeface="Consolas" panose="020B0609020204030204" pitchFamily="49" charset="0"/>
              </a:rPr>
              <a:t>(</a:t>
            </a:r>
            <a:r>
              <a:rPr lang="it-IT" sz="1600" b="0" dirty="0" err="1">
                <a:solidFill>
                  <a:srgbClr val="9CDCFE"/>
                </a:solidFill>
                <a:effectLst/>
                <a:latin typeface="Consolas" panose="020B0609020204030204" pitchFamily="49" charset="0"/>
              </a:rPr>
              <a:t>img</a:t>
            </a:r>
            <a:r>
              <a:rPr lang="it-IT" sz="1600" b="0" dirty="0">
                <a:solidFill>
                  <a:srgbClr val="D4D4D4"/>
                </a:solidFill>
                <a:effectLst/>
                <a:latin typeface="Consolas" panose="020B0609020204030204" pitchFamily="49" charset="0"/>
              </a:rPr>
              <a:t>: </a:t>
            </a:r>
            <a:r>
              <a:rPr lang="it-IT" sz="1600" b="0" dirty="0">
                <a:solidFill>
                  <a:srgbClr val="4EC9B0"/>
                </a:solidFill>
                <a:effectLst/>
                <a:latin typeface="Consolas" panose="020B0609020204030204" pitchFamily="49" charset="0"/>
              </a:rPr>
              <a:t>cv2</a:t>
            </a:r>
            <a:r>
              <a:rPr lang="it-IT" sz="1600" b="0" dirty="0">
                <a:solidFill>
                  <a:srgbClr val="D4D4D4"/>
                </a:solidFill>
                <a:effectLst/>
                <a:latin typeface="Consolas" panose="020B0609020204030204" pitchFamily="49" charset="0"/>
              </a:rPr>
              <a:t>.</a:t>
            </a:r>
            <a:r>
              <a:rPr lang="it-IT" sz="1600" b="0" dirty="0">
                <a:solidFill>
                  <a:srgbClr val="4EC9B0"/>
                </a:solidFill>
                <a:effectLst/>
                <a:latin typeface="Consolas" panose="020B0609020204030204" pitchFamily="49" charset="0"/>
              </a:rPr>
              <a:t>typing</a:t>
            </a:r>
            <a:r>
              <a:rPr lang="it-IT" sz="1600" b="0" dirty="0">
                <a:solidFill>
                  <a:srgbClr val="D4D4D4"/>
                </a:solidFill>
                <a:effectLst/>
                <a:latin typeface="Consolas" panose="020B0609020204030204" pitchFamily="49" charset="0"/>
              </a:rPr>
              <a:t>.</a:t>
            </a:r>
            <a:r>
              <a:rPr lang="it-IT" sz="1600" b="0" dirty="0">
                <a:solidFill>
                  <a:srgbClr val="9CDCFE"/>
                </a:solidFill>
                <a:effectLst/>
                <a:latin typeface="Consolas" panose="020B0609020204030204" pitchFamily="49" charset="0"/>
              </a:rPr>
              <a:t>MatLike</a:t>
            </a:r>
            <a:r>
              <a:rPr lang="it-IT" sz="1600" b="0" dirty="0">
                <a:solidFill>
                  <a:srgbClr val="D4D4D4"/>
                </a:solidFill>
                <a:effectLst/>
                <a:latin typeface="Consolas" panose="020B0609020204030204" pitchFamily="49" charset="0"/>
              </a:rPr>
              <a:t>) -&gt; </a:t>
            </a:r>
            <a:r>
              <a:rPr lang="it-IT" sz="1600" b="0" dirty="0">
                <a:solidFill>
                  <a:srgbClr val="4EC9B0"/>
                </a:solidFill>
                <a:effectLst/>
                <a:latin typeface="Consolas" panose="020B0609020204030204" pitchFamily="49" charset="0"/>
              </a:rPr>
              <a:t>list</a:t>
            </a:r>
            <a:r>
              <a:rPr lang="it-IT" sz="1600" b="0" dirty="0">
                <a:solidFill>
                  <a:srgbClr val="D4D4D4"/>
                </a:solidFill>
                <a:effectLst/>
                <a:latin typeface="Consolas" panose="020B0609020204030204" pitchFamily="49" charset="0"/>
              </a:rPr>
              <a:t>:</a:t>
            </a:r>
          </a:p>
        </p:txBody>
      </p:sp>
      <p:sp>
        <p:nvSpPr>
          <p:cNvPr id="18" name="CasellaDiTesto 17">
            <a:extLst>
              <a:ext uri="{FF2B5EF4-FFF2-40B4-BE49-F238E27FC236}">
                <a16:creationId xmlns:a16="http://schemas.microsoft.com/office/drawing/2014/main" id="{BE7803D7-73E8-F46E-B4F8-0BAC00E37AD4}"/>
              </a:ext>
            </a:extLst>
          </p:cNvPr>
          <p:cNvSpPr txBox="1"/>
          <p:nvPr/>
        </p:nvSpPr>
        <p:spPr>
          <a:xfrm>
            <a:off x="281541" y="2955942"/>
            <a:ext cx="11628903" cy="830997"/>
          </a:xfrm>
          <a:prstGeom prst="rect">
            <a:avLst/>
          </a:prstGeom>
          <a:noFill/>
        </p:spPr>
        <p:txBody>
          <a:bodyPr wrap="square" rtlCol="0">
            <a:spAutoFit/>
          </a:bodyPr>
          <a:lstStyle/>
          <a:p>
            <a:pPr algn="just"/>
            <a:r>
              <a:rPr lang="it-IT" sz="1600" dirty="0">
                <a:solidFill>
                  <a:srgbClr val="0070C0"/>
                </a:solidFill>
                <a:latin typeface="Cambria" panose="02040503050406030204" pitchFamily="18" charset="0"/>
                <a:ea typeface="Cambria" panose="02040503050406030204" pitchFamily="18" charset="0"/>
              </a:rPr>
              <a:t>Per il sotto-problema 6. si è implementato il metodo </a:t>
            </a:r>
            <a:r>
              <a:rPr lang="it-IT" sz="1600" dirty="0">
                <a:solidFill>
                  <a:srgbClr val="0070C0"/>
                </a:solidFill>
                <a:latin typeface="Consolas" panose="020B0609020204030204" pitchFamily="49" charset="0"/>
                <a:ea typeface="Cambria" panose="02040503050406030204" pitchFamily="18" charset="0"/>
              </a:rPr>
              <a:t>__</a:t>
            </a:r>
            <a:r>
              <a:rPr lang="it-IT" sz="1600" dirty="0" err="1">
                <a:solidFill>
                  <a:srgbClr val="0070C0"/>
                </a:solidFill>
                <a:latin typeface="Consolas" panose="020B0609020204030204" pitchFamily="49" charset="0"/>
                <a:ea typeface="Cambria" panose="02040503050406030204" pitchFamily="18" charset="0"/>
              </a:rPr>
              <a:t>get_triangulation</a:t>
            </a:r>
            <a:r>
              <a:rPr lang="it-IT" sz="1600" dirty="0">
                <a:solidFill>
                  <a:srgbClr val="0070C0"/>
                </a:solidFill>
                <a:latin typeface="Consolas" panose="020B0609020204030204" pitchFamily="49" charset="0"/>
                <a:ea typeface="Cambria" panose="02040503050406030204" pitchFamily="18" charset="0"/>
              </a:rPr>
              <a:t>()</a:t>
            </a:r>
            <a:r>
              <a:rPr lang="it-IT" sz="1600" dirty="0">
                <a:solidFill>
                  <a:srgbClr val="0070C0"/>
                </a:solidFill>
                <a:latin typeface="Cambria" panose="02040503050406030204" pitchFamily="18" charset="0"/>
                <a:ea typeface="Cambria" panose="02040503050406030204" pitchFamily="18" charset="0"/>
              </a:rPr>
              <a:t>, il quale calcola la </a:t>
            </a:r>
            <a:r>
              <a:rPr lang="it-IT" sz="1600" baseline="30000" dirty="0">
                <a:solidFill>
                  <a:srgbClr val="0070C0"/>
                </a:solidFill>
                <a:latin typeface="Cambria" panose="02040503050406030204" pitchFamily="18" charset="0"/>
                <a:ea typeface="Cambria" panose="02040503050406030204" pitchFamily="18" charset="0"/>
                <a:hlinkClick r:id="rId2"/>
              </a:rPr>
              <a:t>[4]</a:t>
            </a:r>
            <a:r>
              <a:rPr lang="it-IT" sz="1600" dirty="0">
                <a:solidFill>
                  <a:srgbClr val="0070C0"/>
                </a:solidFill>
                <a:latin typeface="Cambria" panose="02040503050406030204" pitchFamily="18" charset="0"/>
                <a:ea typeface="Cambria" panose="02040503050406030204" pitchFamily="18" charset="0"/>
              </a:rPr>
              <a:t>triangolazione di Delaunay per un dato set di landmark. Questo metodo crea un </a:t>
            </a:r>
            <a:r>
              <a:rPr lang="it-IT" sz="1600" dirty="0" err="1">
                <a:solidFill>
                  <a:srgbClr val="0070C0"/>
                </a:solidFill>
                <a:latin typeface="Cambria" panose="02040503050406030204" pitchFamily="18" charset="0"/>
                <a:ea typeface="Cambria" panose="02040503050406030204" pitchFamily="18" charset="0"/>
              </a:rPr>
              <a:t>bounding</a:t>
            </a:r>
            <a:r>
              <a:rPr lang="it-IT" sz="1600" dirty="0">
                <a:solidFill>
                  <a:srgbClr val="0070C0"/>
                </a:solidFill>
                <a:latin typeface="Cambria" panose="02040503050406030204" pitchFamily="18" charset="0"/>
                <a:ea typeface="Cambria" panose="02040503050406030204" pitchFamily="18" charset="0"/>
              </a:rPr>
              <a:t> box rettangolare basato sulle dimensioni delle immagini e inizializza un oggetto </a:t>
            </a:r>
            <a:r>
              <a:rPr lang="it-IT" sz="1600" dirty="0">
                <a:solidFill>
                  <a:srgbClr val="0070C0"/>
                </a:solidFill>
                <a:latin typeface="Consolas" panose="020B0609020204030204" pitchFamily="49" charset="0"/>
                <a:ea typeface="Cambria" panose="02040503050406030204" pitchFamily="18" charset="0"/>
              </a:rPr>
              <a:t>Subdiv2D </a:t>
            </a:r>
            <a:r>
              <a:rPr lang="it-IT" sz="1600" dirty="0">
                <a:solidFill>
                  <a:srgbClr val="0070C0"/>
                </a:solidFill>
                <a:latin typeface="Cambria" panose="02040503050406030204" pitchFamily="18" charset="0"/>
                <a:ea typeface="Cambria" panose="02040503050406030204" pitchFamily="18" charset="0"/>
              </a:rPr>
              <a:t>della libreria </a:t>
            </a:r>
            <a:r>
              <a:rPr lang="it-IT" sz="1600" dirty="0">
                <a:solidFill>
                  <a:srgbClr val="0070C0"/>
                </a:solidFill>
                <a:latin typeface="Consolas" panose="020B0609020204030204" pitchFamily="49" charset="0"/>
                <a:ea typeface="Cambria" panose="02040503050406030204" pitchFamily="18" charset="0"/>
              </a:rPr>
              <a:t>cv2</a:t>
            </a:r>
            <a:r>
              <a:rPr lang="it-IT" sz="1600" dirty="0">
                <a:solidFill>
                  <a:srgbClr val="0070C0"/>
                </a:solidFill>
                <a:latin typeface="Cambria" panose="02040503050406030204" pitchFamily="18" charset="0"/>
                <a:ea typeface="Cambria" panose="02040503050406030204" pitchFamily="18" charset="0"/>
              </a:rPr>
              <a:t> per calcolare la triangolazione di Delaunay. </a:t>
            </a:r>
          </a:p>
        </p:txBody>
      </p:sp>
      <p:sp>
        <p:nvSpPr>
          <p:cNvPr id="19" name="CasellaDiTesto 18">
            <a:extLst>
              <a:ext uri="{FF2B5EF4-FFF2-40B4-BE49-F238E27FC236}">
                <a16:creationId xmlns:a16="http://schemas.microsoft.com/office/drawing/2014/main" id="{466095CB-8168-BDC5-0888-03AF89A32FB6}"/>
              </a:ext>
            </a:extLst>
          </p:cNvPr>
          <p:cNvSpPr txBox="1"/>
          <p:nvPr/>
        </p:nvSpPr>
        <p:spPr>
          <a:xfrm>
            <a:off x="281548" y="2504527"/>
            <a:ext cx="11628903" cy="457001"/>
          </a:xfrm>
          <a:prstGeom prst="rect">
            <a:avLst/>
          </a:prstGeom>
          <a:gradFill flip="none" rotWithShape="1">
            <a:gsLst>
              <a:gs pos="0">
                <a:schemeClr val="tx1">
                  <a:lumMod val="95000"/>
                  <a:lumOff val="5000"/>
                </a:schemeClr>
              </a:gs>
              <a:gs pos="50000">
                <a:schemeClr val="tx1">
                  <a:lumMod val="85000"/>
                  <a:lumOff val="15000"/>
                </a:schemeClr>
              </a:gs>
              <a:gs pos="100000">
                <a:schemeClr val="tx1">
                  <a:lumMod val="75000"/>
                  <a:lumOff val="25000"/>
                </a:schemeClr>
              </a:gs>
            </a:gsLst>
            <a:lin ang="5400000" scaled="1"/>
            <a:tileRect/>
          </a:gradFill>
        </p:spPr>
        <p:txBody>
          <a:bodyPr wrap="square" tIns="36000" bIns="90000" rtlCol="0">
            <a:spAutoFit/>
          </a:bodyPr>
          <a:lstStyle/>
          <a:p>
            <a:pPr>
              <a:lnSpc>
                <a:spcPct val="150000"/>
              </a:lnSpc>
              <a:buNone/>
            </a:pPr>
            <a:r>
              <a:rPr lang="it-IT" sz="1600" b="0" dirty="0" err="1">
                <a:solidFill>
                  <a:srgbClr val="569CD6"/>
                </a:solidFill>
                <a:effectLst/>
                <a:latin typeface="Consolas" panose="020B0609020204030204" pitchFamily="49" charset="0"/>
              </a:rPr>
              <a:t>def</a:t>
            </a:r>
            <a:r>
              <a:rPr lang="it-IT" sz="1600" b="0" dirty="0">
                <a:solidFill>
                  <a:srgbClr val="D4D4D4"/>
                </a:solidFill>
                <a:effectLst/>
                <a:latin typeface="Consolas" panose="020B0609020204030204" pitchFamily="49" charset="0"/>
              </a:rPr>
              <a:t> </a:t>
            </a:r>
            <a:r>
              <a:rPr lang="it-IT" sz="1600" b="0" dirty="0">
                <a:solidFill>
                  <a:srgbClr val="DCDCAA"/>
                </a:solidFill>
                <a:effectLst/>
                <a:latin typeface="Consolas" panose="020B0609020204030204" pitchFamily="49" charset="0"/>
              </a:rPr>
              <a:t>__</a:t>
            </a:r>
            <a:r>
              <a:rPr lang="it-IT" sz="1600" b="0" dirty="0" err="1">
                <a:solidFill>
                  <a:srgbClr val="DCDCAA"/>
                </a:solidFill>
                <a:effectLst/>
                <a:latin typeface="Consolas" panose="020B0609020204030204" pitchFamily="49" charset="0"/>
              </a:rPr>
              <a:t>get_triangulation</a:t>
            </a:r>
            <a:r>
              <a:rPr lang="it-IT" sz="1600" b="0" dirty="0">
                <a:solidFill>
                  <a:srgbClr val="D4D4D4"/>
                </a:solidFill>
                <a:effectLst/>
                <a:latin typeface="Consolas" panose="020B0609020204030204" pitchFamily="49" charset="0"/>
              </a:rPr>
              <a:t>(</a:t>
            </a:r>
            <a:r>
              <a:rPr lang="it-IT" sz="1600" b="0" dirty="0">
                <a:solidFill>
                  <a:srgbClr val="9CDCFE"/>
                </a:solidFill>
                <a:effectLst/>
                <a:latin typeface="Consolas" panose="020B0609020204030204" pitchFamily="49" charset="0"/>
              </a:rPr>
              <a:t>points</a:t>
            </a:r>
            <a:r>
              <a:rPr lang="it-IT" sz="1600" b="0" dirty="0">
                <a:solidFill>
                  <a:srgbClr val="D4D4D4"/>
                </a:solidFill>
                <a:effectLst/>
                <a:latin typeface="Consolas" panose="020B0609020204030204" pitchFamily="49" charset="0"/>
              </a:rPr>
              <a:t>: </a:t>
            </a:r>
            <a:r>
              <a:rPr lang="it-IT" sz="1600" b="0" dirty="0" err="1">
                <a:solidFill>
                  <a:srgbClr val="4EC9B0"/>
                </a:solidFill>
                <a:effectLst/>
                <a:latin typeface="Consolas" panose="020B0609020204030204" pitchFamily="49" charset="0"/>
              </a:rPr>
              <a:t>np</a:t>
            </a:r>
            <a:r>
              <a:rPr lang="it-IT" sz="1600" b="0" dirty="0" err="1">
                <a:solidFill>
                  <a:srgbClr val="D4D4D4"/>
                </a:solidFill>
                <a:effectLst/>
                <a:latin typeface="Consolas" panose="020B0609020204030204" pitchFamily="49" charset="0"/>
              </a:rPr>
              <a:t>.</a:t>
            </a:r>
            <a:r>
              <a:rPr lang="it-IT" sz="1600" b="0" dirty="0" err="1">
                <a:solidFill>
                  <a:srgbClr val="4EC9B0"/>
                </a:solidFill>
                <a:effectLst/>
                <a:latin typeface="Consolas" panose="020B0609020204030204" pitchFamily="49" charset="0"/>
              </a:rPr>
              <a:t>ndarray</a:t>
            </a:r>
            <a:r>
              <a:rPr lang="it-IT" sz="1600" b="0" dirty="0">
                <a:solidFill>
                  <a:srgbClr val="D4D4D4"/>
                </a:solidFill>
                <a:effectLst/>
                <a:latin typeface="Consolas" panose="020B0609020204030204" pitchFamily="49" charset="0"/>
              </a:rPr>
              <a:t>) -&gt; </a:t>
            </a:r>
            <a:r>
              <a:rPr lang="it-IT" sz="1600" b="0" dirty="0" err="1">
                <a:solidFill>
                  <a:srgbClr val="4EC9B0"/>
                </a:solidFill>
                <a:effectLst/>
                <a:latin typeface="Consolas" panose="020B0609020204030204" pitchFamily="49" charset="0"/>
              </a:rPr>
              <a:t>np</a:t>
            </a:r>
            <a:r>
              <a:rPr lang="it-IT" sz="1600" b="0" dirty="0" err="1">
                <a:solidFill>
                  <a:srgbClr val="D4D4D4"/>
                </a:solidFill>
                <a:effectLst/>
                <a:latin typeface="Consolas" panose="020B0609020204030204" pitchFamily="49" charset="0"/>
              </a:rPr>
              <a:t>.</a:t>
            </a:r>
            <a:r>
              <a:rPr lang="it-IT" sz="1600" b="0" dirty="0" err="1">
                <a:solidFill>
                  <a:srgbClr val="4EC9B0"/>
                </a:solidFill>
                <a:effectLst/>
                <a:latin typeface="Consolas" panose="020B0609020204030204" pitchFamily="49" charset="0"/>
              </a:rPr>
              <a:t>ndarray</a:t>
            </a:r>
            <a:r>
              <a:rPr lang="it-IT" sz="1600" b="0" dirty="0">
                <a:solidFill>
                  <a:srgbClr val="D4D4D4"/>
                </a:solidFill>
                <a:effectLst/>
                <a:latin typeface="Consolas" panose="020B0609020204030204" pitchFamily="49" charset="0"/>
              </a:rPr>
              <a:t>:</a:t>
            </a:r>
          </a:p>
        </p:txBody>
      </p:sp>
      <p:sp>
        <p:nvSpPr>
          <p:cNvPr id="20" name="CasellaDiTesto 19">
            <a:extLst>
              <a:ext uri="{FF2B5EF4-FFF2-40B4-BE49-F238E27FC236}">
                <a16:creationId xmlns:a16="http://schemas.microsoft.com/office/drawing/2014/main" id="{B6AE3536-9873-93AB-42C7-A98D8E333AD6}"/>
              </a:ext>
            </a:extLst>
          </p:cNvPr>
          <p:cNvSpPr txBox="1"/>
          <p:nvPr/>
        </p:nvSpPr>
        <p:spPr>
          <a:xfrm>
            <a:off x="281541" y="4906200"/>
            <a:ext cx="11628903" cy="1323439"/>
          </a:xfrm>
          <a:prstGeom prst="rect">
            <a:avLst/>
          </a:prstGeom>
          <a:noFill/>
        </p:spPr>
        <p:txBody>
          <a:bodyPr wrap="square" rtlCol="0">
            <a:spAutoFit/>
          </a:bodyPr>
          <a:lstStyle/>
          <a:p>
            <a:pPr algn="just"/>
            <a:r>
              <a:rPr lang="it-IT" sz="1600" dirty="0">
                <a:solidFill>
                  <a:srgbClr val="0070C0"/>
                </a:solidFill>
                <a:latin typeface="Cambria" panose="02040503050406030204" pitchFamily="18" charset="0"/>
                <a:ea typeface="Cambria" panose="02040503050406030204" pitchFamily="18" charset="0"/>
              </a:rPr>
              <a:t>Erroneamente si è pensato all’inizio che i metodi precedenti bastassero per effettuare la traslazione dei triangoli, tuttavia si è osservato che, spostando man mano i landmark, e ricalcolando le triangolazioni, quest’ultime erano diverse, non dando il risultato desiderato; inoltre, l’onero computazionale era elevato. La soluzione è stata quella di lavorare con la </a:t>
            </a:r>
            <a:r>
              <a:rPr lang="it-IT" sz="1600" baseline="30000" dirty="0">
                <a:solidFill>
                  <a:srgbClr val="0070C0"/>
                </a:solidFill>
                <a:latin typeface="Cambria" panose="02040503050406030204" pitchFamily="18" charset="0"/>
                <a:ea typeface="Cambria" panose="02040503050406030204" pitchFamily="18" charset="0"/>
                <a:hlinkClick r:id="rId3"/>
              </a:rPr>
              <a:t>[5]</a:t>
            </a:r>
            <a:r>
              <a:rPr lang="it-IT" sz="1600" dirty="0">
                <a:solidFill>
                  <a:srgbClr val="0070C0"/>
                </a:solidFill>
                <a:latin typeface="Cambria" panose="02040503050406030204" pitchFamily="18" charset="0"/>
                <a:ea typeface="Cambria" panose="02040503050406030204" pitchFamily="18" charset="0"/>
              </a:rPr>
              <a:t>stessa triangolazione di ciascuna immagine indicizzando i singoli triangoli, che è proprio quello che fa il metodo </a:t>
            </a:r>
            <a:r>
              <a:rPr lang="it-IT" sz="1600" dirty="0">
                <a:solidFill>
                  <a:srgbClr val="0070C0"/>
                </a:solidFill>
                <a:latin typeface="Consolas" panose="020B0609020204030204" pitchFamily="49" charset="0"/>
                <a:ea typeface="Cambria" panose="02040503050406030204" pitchFamily="18" charset="0"/>
              </a:rPr>
              <a:t>__</a:t>
            </a:r>
            <a:r>
              <a:rPr lang="it-IT" sz="1600" dirty="0" err="1">
                <a:solidFill>
                  <a:srgbClr val="0070C0"/>
                </a:solidFill>
                <a:latin typeface="Consolas" panose="020B0609020204030204" pitchFamily="49" charset="0"/>
                <a:ea typeface="Cambria" panose="02040503050406030204" pitchFamily="18" charset="0"/>
              </a:rPr>
              <a:t>get_indexes</a:t>
            </a:r>
            <a:r>
              <a:rPr lang="it-IT" sz="1600" dirty="0">
                <a:solidFill>
                  <a:srgbClr val="0070C0"/>
                </a:solidFill>
                <a:latin typeface="Consolas" panose="020B0609020204030204" pitchFamily="49" charset="0"/>
                <a:ea typeface="Cambria" panose="02040503050406030204" pitchFamily="18" charset="0"/>
              </a:rPr>
              <a:t>()</a:t>
            </a:r>
            <a:r>
              <a:rPr lang="it-IT" sz="1600" dirty="0">
                <a:solidFill>
                  <a:srgbClr val="0070C0"/>
                </a:solidFill>
                <a:latin typeface="Cambria" panose="02040503050406030204" pitchFamily="18" charset="0"/>
                <a:ea typeface="Cambria" panose="02040503050406030204" pitchFamily="18" charset="0"/>
              </a:rPr>
              <a:t>, restituendo un elenco di triangoli rappresentati dagli indici dei loro vertici.</a:t>
            </a:r>
          </a:p>
        </p:txBody>
      </p:sp>
      <p:sp>
        <p:nvSpPr>
          <p:cNvPr id="21" name="CasellaDiTesto 20">
            <a:extLst>
              <a:ext uri="{FF2B5EF4-FFF2-40B4-BE49-F238E27FC236}">
                <a16:creationId xmlns:a16="http://schemas.microsoft.com/office/drawing/2014/main" id="{37F3728D-05E0-915D-921D-5B973C84AE31}"/>
              </a:ext>
            </a:extLst>
          </p:cNvPr>
          <p:cNvSpPr txBox="1"/>
          <p:nvPr/>
        </p:nvSpPr>
        <p:spPr>
          <a:xfrm>
            <a:off x="281547" y="4449199"/>
            <a:ext cx="11628903" cy="457001"/>
          </a:xfrm>
          <a:prstGeom prst="rect">
            <a:avLst/>
          </a:prstGeom>
          <a:gradFill flip="none" rotWithShape="1">
            <a:gsLst>
              <a:gs pos="0">
                <a:schemeClr val="tx1">
                  <a:lumMod val="95000"/>
                  <a:lumOff val="5000"/>
                </a:schemeClr>
              </a:gs>
              <a:gs pos="50000">
                <a:schemeClr val="tx1">
                  <a:lumMod val="85000"/>
                  <a:lumOff val="15000"/>
                </a:schemeClr>
              </a:gs>
              <a:gs pos="100000">
                <a:schemeClr val="tx1">
                  <a:lumMod val="75000"/>
                  <a:lumOff val="25000"/>
                </a:schemeClr>
              </a:gs>
            </a:gsLst>
            <a:lin ang="5400000" scaled="1"/>
            <a:tileRect/>
          </a:gradFill>
        </p:spPr>
        <p:txBody>
          <a:bodyPr wrap="square" tIns="36000" bIns="90000" rtlCol="0">
            <a:spAutoFit/>
          </a:bodyPr>
          <a:lstStyle/>
          <a:p>
            <a:pPr>
              <a:lnSpc>
                <a:spcPct val="150000"/>
              </a:lnSpc>
              <a:buNone/>
            </a:pPr>
            <a:r>
              <a:rPr lang="it-IT" sz="1600" b="0" dirty="0" err="1">
                <a:solidFill>
                  <a:srgbClr val="569CD6"/>
                </a:solidFill>
                <a:effectLst/>
                <a:latin typeface="Consolas" panose="020B0609020204030204" pitchFamily="49" charset="0"/>
              </a:rPr>
              <a:t>def</a:t>
            </a:r>
            <a:r>
              <a:rPr lang="it-IT" sz="1600" b="0" dirty="0">
                <a:solidFill>
                  <a:srgbClr val="D4D4D4"/>
                </a:solidFill>
                <a:effectLst/>
                <a:latin typeface="Consolas" panose="020B0609020204030204" pitchFamily="49" charset="0"/>
              </a:rPr>
              <a:t> </a:t>
            </a:r>
            <a:r>
              <a:rPr lang="it-IT" sz="1600" b="0" dirty="0">
                <a:solidFill>
                  <a:srgbClr val="DCDCAA"/>
                </a:solidFill>
                <a:effectLst/>
                <a:latin typeface="Consolas" panose="020B0609020204030204" pitchFamily="49" charset="0"/>
              </a:rPr>
              <a:t>__</a:t>
            </a:r>
            <a:r>
              <a:rPr lang="it-IT" sz="1600" b="0" dirty="0" err="1">
                <a:solidFill>
                  <a:srgbClr val="DCDCAA"/>
                </a:solidFill>
                <a:effectLst/>
                <a:latin typeface="Consolas" panose="020B0609020204030204" pitchFamily="49" charset="0"/>
              </a:rPr>
              <a:t>get_indexes</a:t>
            </a:r>
            <a:r>
              <a:rPr lang="it-IT" sz="1600" b="0" dirty="0">
                <a:solidFill>
                  <a:srgbClr val="D4D4D4"/>
                </a:solidFill>
                <a:effectLst/>
                <a:latin typeface="Consolas" panose="020B0609020204030204" pitchFamily="49" charset="0"/>
              </a:rPr>
              <a:t>(</a:t>
            </a:r>
            <a:r>
              <a:rPr lang="it-IT" sz="1600" b="0" dirty="0">
                <a:solidFill>
                  <a:srgbClr val="9CDCFE"/>
                </a:solidFill>
                <a:effectLst/>
                <a:latin typeface="Consolas" panose="020B0609020204030204" pitchFamily="49" charset="0"/>
              </a:rPr>
              <a:t>points</a:t>
            </a:r>
            <a:r>
              <a:rPr lang="it-IT" sz="1600" b="0" dirty="0">
                <a:solidFill>
                  <a:srgbClr val="D4D4D4"/>
                </a:solidFill>
                <a:effectLst/>
                <a:latin typeface="Consolas" panose="020B0609020204030204" pitchFamily="49" charset="0"/>
              </a:rPr>
              <a:t>: </a:t>
            </a:r>
            <a:r>
              <a:rPr lang="it-IT" sz="1600" b="0" dirty="0" err="1">
                <a:solidFill>
                  <a:srgbClr val="4EC9B0"/>
                </a:solidFill>
                <a:effectLst/>
                <a:latin typeface="Consolas" panose="020B0609020204030204" pitchFamily="49" charset="0"/>
              </a:rPr>
              <a:t>np</a:t>
            </a:r>
            <a:r>
              <a:rPr lang="it-IT" sz="1600" b="0" dirty="0" err="1">
                <a:solidFill>
                  <a:srgbClr val="D4D4D4"/>
                </a:solidFill>
                <a:effectLst/>
                <a:latin typeface="Consolas" panose="020B0609020204030204" pitchFamily="49" charset="0"/>
              </a:rPr>
              <a:t>.</a:t>
            </a:r>
            <a:r>
              <a:rPr lang="it-IT" sz="1600" b="0" dirty="0" err="1">
                <a:solidFill>
                  <a:srgbClr val="4EC9B0"/>
                </a:solidFill>
                <a:effectLst/>
                <a:latin typeface="Consolas" panose="020B0609020204030204" pitchFamily="49" charset="0"/>
              </a:rPr>
              <a:t>ndarray</a:t>
            </a:r>
            <a:r>
              <a:rPr lang="it-IT" sz="1600" b="0" dirty="0">
                <a:solidFill>
                  <a:srgbClr val="D4D4D4"/>
                </a:solidFill>
                <a:effectLst/>
                <a:latin typeface="Consolas" panose="020B0609020204030204" pitchFamily="49" charset="0"/>
              </a:rPr>
              <a:t>, </a:t>
            </a:r>
            <a:r>
              <a:rPr lang="it-IT" sz="1600" b="0" dirty="0" err="1">
                <a:solidFill>
                  <a:srgbClr val="9CDCFE"/>
                </a:solidFill>
                <a:effectLst/>
                <a:latin typeface="Consolas" panose="020B0609020204030204" pitchFamily="49" charset="0"/>
              </a:rPr>
              <a:t>triangles</a:t>
            </a:r>
            <a:r>
              <a:rPr lang="it-IT" sz="1600" b="0" dirty="0">
                <a:solidFill>
                  <a:srgbClr val="D4D4D4"/>
                </a:solidFill>
                <a:effectLst/>
                <a:latin typeface="Consolas" panose="020B0609020204030204" pitchFamily="49" charset="0"/>
              </a:rPr>
              <a:t>: </a:t>
            </a:r>
            <a:r>
              <a:rPr lang="it-IT" sz="1600" b="0" dirty="0">
                <a:solidFill>
                  <a:srgbClr val="4EC9B0"/>
                </a:solidFill>
                <a:effectLst/>
                <a:latin typeface="Consolas" panose="020B0609020204030204" pitchFamily="49" charset="0"/>
              </a:rPr>
              <a:t>list</a:t>
            </a:r>
            <a:r>
              <a:rPr lang="it-IT" sz="1600" b="0" dirty="0">
                <a:solidFill>
                  <a:srgbClr val="D4D4D4"/>
                </a:solidFill>
                <a:effectLst/>
                <a:latin typeface="Consolas" panose="020B0609020204030204" pitchFamily="49" charset="0"/>
              </a:rPr>
              <a:t>) -&gt; </a:t>
            </a:r>
            <a:r>
              <a:rPr lang="it-IT" sz="1600" b="0" dirty="0">
                <a:solidFill>
                  <a:srgbClr val="4EC9B0"/>
                </a:solidFill>
                <a:effectLst/>
                <a:latin typeface="Consolas" panose="020B0609020204030204" pitchFamily="49" charset="0"/>
              </a:rPr>
              <a:t>list</a:t>
            </a:r>
            <a:r>
              <a:rPr lang="it-IT"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813404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BF0F2-236B-283D-23DC-CF63B07C1A2A}"/>
            </a:ext>
          </a:extLst>
        </p:cNvPr>
        <p:cNvGrpSpPr/>
        <p:nvPr/>
      </p:nvGrpSpPr>
      <p:grpSpPr>
        <a:xfrm>
          <a:off x="0" y="0"/>
          <a:ext cx="0" cy="0"/>
          <a:chOff x="0" y="0"/>
          <a:chExt cx="0" cy="0"/>
        </a:xfrm>
      </p:grpSpPr>
      <p:cxnSp>
        <p:nvCxnSpPr>
          <p:cNvPr id="2" name="Straight Connector 9">
            <a:extLst>
              <a:ext uri="{FF2B5EF4-FFF2-40B4-BE49-F238E27FC236}">
                <a16:creationId xmlns:a16="http://schemas.microsoft.com/office/drawing/2014/main" id="{EEEA57FF-239D-D7E5-5425-B4DE4CD9B0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 name="Rectangle 11">
            <a:extLst>
              <a:ext uri="{FF2B5EF4-FFF2-40B4-BE49-F238E27FC236}">
                <a16:creationId xmlns:a16="http://schemas.microsoft.com/office/drawing/2014/main" id="{CB459B92-9B49-108A-C723-36BB9774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13">
            <a:extLst>
              <a:ext uri="{FF2B5EF4-FFF2-40B4-BE49-F238E27FC236}">
                <a16:creationId xmlns:a16="http://schemas.microsoft.com/office/drawing/2014/main" id="{5BA1DD40-5CEC-DEB8-C606-3CD71545E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onnettore diritto 4">
            <a:extLst>
              <a:ext uri="{FF2B5EF4-FFF2-40B4-BE49-F238E27FC236}">
                <a16:creationId xmlns:a16="http://schemas.microsoft.com/office/drawing/2014/main" id="{B98F0EDE-6D8D-5F12-1A0F-5F77A06F730F}"/>
              </a:ext>
            </a:extLst>
          </p:cNvPr>
          <p:cNvCxnSpPr>
            <a:cxnSpLocks/>
          </p:cNvCxnSpPr>
          <p:nvPr/>
        </p:nvCxnSpPr>
        <p:spPr>
          <a:xfrm>
            <a:off x="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6" name="Connettore diritto 5">
            <a:extLst>
              <a:ext uri="{FF2B5EF4-FFF2-40B4-BE49-F238E27FC236}">
                <a16:creationId xmlns:a16="http://schemas.microsoft.com/office/drawing/2014/main" id="{401914E3-F3A7-0278-B0E3-3D63CA1E8B68}"/>
              </a:ext>
            </a:extLst>
          </p:cNvPr>
          <p:cNvCxnSpPr>
            <a:cxnSpLocks/>
          </p:cNvCxnSpPr>
          <p:nvPr/>
        </p:nvCxnSpPr>
        <p:spPr>
          <a:xfrm>
            <a:off x="859200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7" name="Connettore diritto 6">
            <a:extLst>
              <a:ext uri="{FF2B5EF4-FFF2-40B4-BE49-F238E27FC236}">
                <a16:creationId xmlns:a16="http://schemas.microsoft.com/office/drawing/2014/main" id="{F13E399A-0379-8526-18D6-F313C6A24C2E}"/>
              </a:ext>
            </a:extLst>
          </p:cNvPr>
          <p:cNvCxnSpPr>
            <a:cxnSpLocks/>
          </p:cNvCxnSpPr>
          <p:nvPr/>
        </p:nvCxnSpPr>
        <p:spPr>
          <a:xfrm>
            <a:off x="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8" name="Connettore diritto 7">
            <a:extLst>
              <a:ext uri="{FF2B5EF4-FFF2-40B4-BE49-F238E27FC236}">
                <a16:creationId xmlns:a16="http://schemas.microsoft.com/office/drawing/2014/main" id="{0D7780CA-47A2-D9FA-A716-D1FA444278DF}"/>
              </a:ext>
            </a:extLst>
          </p:cNvPr>
          <p:cNvCxnSpPr>
            <a:cxnSpLocks/>
          </p:cNvCxnSpPr>
          <p:nvPr/>
        </p:nvCxnSpPr>
        <p:spPr>
          <a:xfrm>
            <a:off x="859200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sp>
        <p:nvSpPr>
          <p:cNvPr id="11" name="CasellaDiTesto 10">
            <a:extLst>
              <a:ext uri="{FF2B5EF4-FFF2-40B4-BE49-F238E27FC236}">
                <a16:creationId xmlns:a16="http://schemas.microsoft.com/office/drawing/2014/main" id="{73D24377-7E74-D425-977D-0213E1A45996}"/>
              </a:ext>
            </a:extLst>
          </p:cNvPr>
          <p:cNvSpPr txBox="1"/>
          <p:nvPr/>
        </p:nvSpPr>
        <p:spPr>
          <a:xfrm>
            <a:off x="281547" y="6482080"/>
            <a:ext cx="3600000" cy="369332"/>
          </a:xfrm>
          <a:prstGeom prst="rect">
            <a:avLst/>
          </a:prstGeom>
          <a:noFill/>
        </p:spPr>
        <p:txBody>
          <a:bodyPr wrap="square" rtlCol="0">
            <a:spAutoFit/>
          </a:bodyPr>
          <a:lstStyle/>
          <a:p>
            <a:r>
              <a:rPr lang="it-IT" dirty="0">
                <a:solidFill>
                  <a:srgbClr val="0070C0"/>
                </a:solidFill>
                <a:latin typeface="Cambria" panose="02040503050406030204" pitchFamily="18" charset="0"/>
                <a:ea typeface="Cambria" panose="02040503050406030204" pitchFamily="18" charset="0"/>
              </a:rPr>
              <a:t>7</a:t>
            </a:r>
          </a:p>
        </p:txBody>
      </p:sp>
      <p:sp>
        <p:nvSpPr>
          <p:cNvPr id="13" name="CasellaDiTesto 12">
            <a:extLst>
              <a:ext uri="{FF2B5EF4-FFF2-40B4-BE49-F238E27FC236}">
                <a16:creationId xmlns:a16="http://schemas.microsoft.com/office/drawing/2014/main" id="{2F79592A-084B-E7EC-6792-7F386FDAED58}"/>
              </a:ext>
            </a:extLst>
          </p:cNvPr>
          <p:cNvSpPr txBox="1"/>
          <p:nvPr/>
        </p:nvSpPr>
        <p:spPr>
          <a:xfrm>
            <a:off x="8310452" y="6488668"/>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Andrea Spinelli</a:t>
            </a:r>
          </a:p>
        </p:txBody>
      </p:sp>
      <p:sp>
        <p:nvSpPr>
          <p:cNvPr id="14" name="CasellaDiTesto 13">
            <a:extLst>
              <a:ext uri="{FF2B5EF4-FFF2-40B4-BE49-F238E27FC236}">
                <a16:creationId xmlns:a16="http://schemas.microsoft.com/office/drawing/2014/main" id="{FA877121-FFCB-CC09-A815-AFEC7509C9E1}"/>
              </a:ext>
            </a:extLst>
          </p:cNvPr>
          <p:cNvSpPr txBox="1"/>
          <p:nvPr/>
        </p:nvSpPr>
        <p:spPr>
          <a:xfrm>
            <a:off x="8310452" y="-6587"/>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Warping</a:t>
            </a:r>
          </a:p>
        </p:txBody>
      </p:sp>
      <p:sp>
        <p:nvSpPr>
          <p:cNvPr id="15" name="CasellaDiTesto 14">
            <a:extLst>
              <a:ext uri="{FF2B5EF4-FFF2-40B4-BE49-F238E27FC236}">
                <a16:creationId xmlns:a16="http://schemas.microsoft.com/office/drawing/2014/main" id="{FC4F014B-9A52-A614-D44A-E353080D0469}"/>
              </a:ext>
            </a:extLst>
          </p:cNvPr>
          <p:cNvSpPr txBox="1"/>
          <p:nvPr/>
        </p:nvSpPr>
        <p:spPr>
          <a:xfrm>
            <a:off x="281549" y="-6587"/>
            <a:ext cx="3600000" cy="369332"/>
          </a:xfrm>
          <a:prstGeom prst="rect">
            <a:avLst/>
          </a:prstGeom>
          <a:noFill/>
        </p:spPr>
        <p:txBody>
          <a:bodyPr wrap="square" rtlCol="0">
            <a:spAutoFit/>
          </a:bodyPr>
          <a:lstStyle/>
          <a:p>
            <a:r>
              <a:rPr lang="it-IT" b="1" dirty="0">
                <a:solidFill>
                  <a:srgbClr val="0070C0"/>
                </a:solidFill>
                <a:latin typeface="Cambria" panose="02040503050406030204" pitchFamily="18" charset="0"/>
                <a:ea typeface="Cambria" panose="02040503050406030204" pitchFamily="18" charset="0"/>
              </a:rPr>
              <a:t> 2 – Costruzione della classe</a:t>
            </a:r>
          </a:p>
        </p:txBody>
      </p:sp>
      <p:sp>
        <p:nvSpPr>
          <p:cNvPr id="16" name="CasellaDiTesto 15">
            <a:extLst>
              <a:ext uri="{FF2B5EF4-FFF2-40B4-BE49-F238E27FC236}">
                <a16:creationId xmlns:a16="http://schemas.microsoft.com/office/drawing/2014/main" id="{BE90CEE1-EAFE-FB8E-0C69-536E1B2286B4}"/>
              </a:ext>
            </a:extLst>
          </p:cNvPr>
          <p:cNvSpPr txBox="1"/>
          <p:nvPr/>
        </p:nvSpPr>
        <p:spPr>
          <a:xfrm>
            <a:off x="281548" y="1564998"/>
            <a:ext cx="11628903" cy="1077218"/>
          </a:xfrm>
          <a:prstGeom prst="rect">
            <a:avLst/>
          </a:prstGeom>
          <a:noFill/>
        </p:spPr>
        <p:txBody>
          <a:bodyPr wrap="square" rtlCol="0">
            <a:spAutoFit/>
          </a:bodyPr>
          <a:lstStyle/>
          <a:p>
            <a:pPr algn="just">
              <a:spcAft>
                <a:spcPts val="600"/>
              </a:spcAft>
            </a:pPr>
            <a:r>
              <a:rPr lang="it-IT" sz="1600" dirty="0">
                <a:solidFill>
                  <a:srgbClr val="0070C0"/>
                </a:solidFill>
                <a:latin typeface="Cambria" panose="02040503050406030204" pitchFamily="18" charset="0"/>
                <a:ea typeface="Cambria" panose="02040503050406030204" pitchFamily="18" charset="0"/>
              </a:rPr>
              <a:t>Per il sotto-problema 7. si è implementato il metodo </a:t>
            </a:r>
            <a:r>
              <a:rPr lang="it-IT" sz="1600" dirty="0">
                <a:solidFill>
                  <a:srgbClr val="0070C0"/>
                </a:solidFill>
                <a:latin typeface="Consolas" panose="020B0609020204030204" pitchFamily="49" charset="0"/>
                <a:ea typeface="Cambria" panose="02040503050406030204" pitchFamily="18" charset="0"/>
              </a:rPr>
              <a:t>__</a:t>
            </a:r>
            <a:r>
              <a:rPr lang="it-IT" sz="1600" dirty="0" err="1">
                <a:solidFill>
                  <a:srgbClr val="0070C0"/>
                </a:solidFill>
                <a:latin typeface="Consolas" panose="020B0609020204030204" pitchFamily="49" charset="0"/>
                <a:ea typeface="Cambria" panose="02040503050406030204" pitchFamily="18" charset="0"/>
              </a:rPr>
              <a:t>get_warp</a:t>
            </a:r>
            <a:r>
              <a:rPr lang="it-IT" sz="1600" dirty="0">
                <a:solidFill>
                  <a:srgbClr val="0070C0"/>
                </a:solidFill>
                <a:latin typeface="Consolas" panose="020B0609020204030204" pitchFamily="49" charset="0"/>
                <a:ea typeface="Cambria" panose="02040503050406030204" pitchFamily="18" charset="0"/>
              </a:rPr>
              <a:t>()</a:t>
            </a:r>
            <a:r>
              <a:rPr lang="it-IT" sz="1600" dirty="0">
                <a:solidFill>
                  <a:srgbClr val="0070C0"/>
                </a:solidFill>
                <a:latin typeface="Cambria" panose="02040503050406030204" pitchFamily="18" charset="0"/>
                <a:ea typeface="Cambria" panose="02040503050406030204" pitchFamily="18" charset="0"/>
              </a:rPr>
              <a:t>, il quale esegue la </a:t>
            </a:r>
            <a:r>
              <a:rPr lang="it-IT" sz="1600" baseline="30000" dirty="0">
                <a:solidFill>
                  <a:srgbClr val="0070C0"/>
                </a:solidFill>
                <a:latin typeface="Cambria" panose="02040503050406030204" pitchFamily="18" charset="0"/>
                <a:ea typeface="Cambria" panose="02040503050406030204" pitchFamily="18" charset="0"/>
                <a:hlinkClick r:id="rId2"/>
              </a:rPr>
              <a:t>[6]</a:t>
            </a:r>
            <a:r>
              <a:rPr lang="it-IT" sz="1600" dirty="0">
                <a:solidFill>
                  <a:srgbClr val="0070C0"/>
                </a:solidFill>
                <a:latin typeface="Cambria" panose="02040503050406030204" pitchFamily="18" charset="0"/>
                <a:ea typeface="Cambria" panose="02040503050406030204" pitchFamily="18" charset="0"/>
              </a:rPr>
              <a:t>trasformazione affine dei triangoli da un'immagine sorgente a un'immagine intermedia, dati i loro punti. Per evitare di duplicare codice, nel metodo si è tenuto conto di una </a:t>
            </a:r>
            <a:r>
              <a:rPr lang="it-IT" sz="1600" dirty="0">
                <a:solidFill>
                  <a:srgbClr val="0070C0"/>
                </a:solidFill>
                <a:latin typeface="Consolas" panose="020B0609020204030204" pitchFamily="49" charset="0"/>
                <a:ea typeface="Cambria" panose="02040503050406030204" pitchFamily="18" charset="0"/>
              </a:rPr>
              <a:t>flag</a:t>
            </a:r>
            <a:r>
              <a:rPr lang="it-IT" sz="1600" dirty="0">
                <a:solidFill>
                  <a:srgbClr val="0070C0"/>
                </a:solidFill>
                <a:latin typeface="Cambria" panose="02040503050406030204" pitchFamily="18" charset="0"/>
                <a:ea typeface="Cambria" panose="02040503050406030204" pitchFamily="18" charset="0"/>
              </a:rPr>
              <a:t> per verificare a quale immagine sorgente di partenza si vuole fare riferimento (</a:t>
            </a:r>
            <a:r>
              <a:rPr lang="it-IT" sz="1600" dirty="0" err="1">
                <a:solidFill>
                  <a:srgbClr val="0070C0"/>
                </a:solidFill>
                <a:latin typeface="Consolas" panose="020B0609020204030204" pitchFamily="49" charset="0"/>
                <a:ea typeface="Cambria" panose="02040503050406030204" pitchFamily="18" charset="0"/>
              </a:rPr>
              <a:t>src</a:t>
            </a:r>
            <a:r>
              <a:rPr lang="it-IT" sz="1600" dirty="0">
                <a:solidFill>
                  <a:srgbClr val="0070C0"/>
                </a:solidFill>
                <a:latin typeface="Cambria" panose="02040503050406030204" pitchFamily="18" charset="0"/>
                <a:ea typeface="Cambria" panose="02040503050406030204" pitchFamily="18" charset="0"/>
              </a:rPr>
              <a:t> o </a:t>
            </a:r>
            <a:r>
              <a:rPr lang="it-IT" sz="1600" dirty="0" err="1">
                <a:solidFill>
                  <a:srgbClr val="0070C0"/>
                </a:solidFill>
                <a:latin typeface="Consolas" panose="020B0609020204030204" pitchFamily="49" charset="0"/>
                <a:ea typeface="Cambria" panose="02040503050406030204" pitchFamily="18" charset="0"/>
              </a:rPr>
              <a:t>dst</a:t>
            </a:r>
            <a:r>
              <a:rPr lang="it-IT" sz="1600" dirty="0">
                <a:solidFill>
                  <a:srgbClr val="0070C0"/>
                </a:solidFill>
                <a:latin typeface="Cambria" panose="02040503050406030204" pitchFamily="18" charset="0"/>
                <a:ea typeface="Cambria" panose="02040503050406030204" pitchFamily="18" charset="0"/>
              </a:rPr>
              <a:t>), in quanto entrambe dovranno ‘deformarsi’ verso i punti intermedi.</a:t>
            </a:r>
          </a:p>
        </p:txBody>
      </p:sp>
      <p:sp>
        <p:nvSpPr>
          <p:cNvPr id="17" name="CasellaDiTesto 16">
            <a:extLst>
              <a:ext uri="{FF2B5EF4-FFF2-40B4-BE49-F238E27FC236}">
                <a16:creationId xmlns:a16="http://schemas.microsoft.com/office/drawing/2014/main" id="{EAB7476F-339D-4DC1-19BB-9F37F463532A}"/>
              </a:ext>
            </a:extLst>
          </p:cNvPr>
          <p:cNvSpPr txBox="1"/>
          <p:nvPr/>
        </p:nvSpPr>
        <p:spPr>
          <a:xfrm>
            <a:off x="281547" y="738665"/>
            <a:ext cx="11628903" cy="826333"/>
          </a:xfrm>
          <a:prstGeom prst="rect">
            <a:avLst/>
          </a:prstGeom>
          <a:gradFill flip="none" rotWithShape="1">
            <a:gsLst>
              <a:gs pos="0">
                <a:schemeClr val="tx1">
                  <a:lumMod val="95000"/>
                  <a:lumOff val="5000"/>
                </a:schemeClr>
              </a:gs>
              <a:gs pos="50000">
                <a:schemeClr val="tx1">
                  <a:lumMod val="85000"/>
                  <a:lumOff val="15000"/>
                </a:schemeClr>
              </a:gs>
              <a:gs pos="100000">
                <a:schemeClr val="tx1">
                  <a:lumMod val="75000"/>
                  <a:lumOff val="25000"/>
                </a:schemeClr>
              </a:gs>
            </a:gsLst>
            <a:lin ang="5400000" scaled="1"/>
            <a:tileRect/>
          </a:gradFill>
        </p:spPr>
        <p:txBody>
          <a:bodyPr wrap="square" tIns="36000" bIns="90000" rtlCol="0">
            <a:spAutoFit/>
          </a:bodyPr>
          <a:lstStyle/>
          <a:p>
            <a:pPr>
              <a:lnSpc>
                <a:spcPct val="150000"/>
              </a:lnSpc>
            </a:pPr>
            <a:r>
              <a:rPr lang="it-IT" sz="1600" b="0" dirty="0" err="1">
                <a:solidFill>
                  <a:srgbClr val="569CD6"/>
                </a:solidFill>
                <a:effectLst/>
                <a:latin typeface="Consolas" panose="020B0609020204030204" pitchFamily="49" charset="0"/>
              </a:rPr>
              <a:t>def</a:t>
            </a:r>
            <a:r>
              <a:rPr lang="it-IT" sz="1600" b="0" dirty="0">
                <a:solidFill>
                  <a:srgbClr val="D4D4D4"/>
                </a:solidFill>
                <a:effectLst/>
                <a:latin typeface="Consolas" panose="020B0609020204030204" pitchFamily="49" charset="0"/>
              </a:rPr>
              <a:t> </a:t>
            </a:r>
            <a:r>
              <a:rPr lang="it-IT" sz="1600" b="0" dirty="0">
                <a:solidFill>
                  <a:srgbClr val="DCDCAA"/>
                </a:solidFill>
                <a:effectLst/>
                <a:latin typeface="Consolas" panose="020B0609020204030204" pitchFamily="49" charset="0"/>
              </a:rPr>
              <a:t>__</a:t>
            </a:r>
            <a:r>
              <a:rPr lang="it-IT" sz="1600" b="0" dirty="0" err="1">
                <a:solidFill>
                  <a:srgbClr val="DCDCAA"/>
                </a:solidFill>
                <a:effectLst/>
                <a:latin typeface="Consolas" panose="020B0609020204030204" pitchFamily="49" charset="0"/>
              </a:rPr>
              <a:t>warp</a:t>
            </a:r>
            <a:r>
              <a:rPr lang="it-IT" sz="1600" b="0" dirty="0">
                <a:solidFill>
                  <a:srgbClr val="D4D4D4"/>
                </a:solidFill>
                <a:effectLst/>
                <a:latin typeface="Consolas" panose="020B0609020204030204" pitchFamily="49" charset="0"/>
              </a:rPr>
              <a:t>(</a:t>
            </a:r>
            <a:r>
              <a:rPr lang="it-IT" sz="1600" b="0" dirty="0" err="1">
                <a:solidFill>
                  <a:srgbClr val="9CDCFE"/>
                </a:solidFill>
                <a:effectLst/>
                <a:latin typeface="Consolas" panose="020B0609020204030204" pitchFamily="49" charset="0"/>
              </a:rPr>
              <a:t>src_triangles_indexes</a:t>
            </a:r>
            <a:r>
              <a:rPr lang="it-IT" sz="1600" b="0" dirty="0">
                <a:solidFill>
                  <a:srgbClr val="D4D4D4"/>
                </a:solidFill>
                <a:effectLst/>
                <a:latin typeface="Consolas" panose="020B0609020204030204" pitchFamily="49" charset="0"/>
              </a:rPr>
              <a:t>: </a:t>
            </a:r>
            <a:r>
              <a:rPr lang="it-IT" sz="1600" b="0" dirty="0">
                <a:solidFill>
                  <a:srgbClr val="4EC9B0"/>
                </a:solidFill>
                <a:effectLst/>
                <a:latin typeface="Consolas" panose="020B0609020204030204" pitchFamily="49" charset="0"/>
              </a:rPr>
              <a:t>list</a:t>
            </a:r>
            <a:r>
              <a:rPr lang="it-IT" sz="1600" b="0" dirty="0">
                <a:solidFill>
                  <a:srgbClr val="D4D4D4"/>
                </a:solidFill>
                <a:effectLst/>
                <a:latin typeface="Consolas" panose="020B0609020204030204" pitchFamily="49" charset="0"/>
              </a:rPr>
              <a:t>, </a:t>
            </a:r>
            <a:r>
              <a:rPr lang="it-IT" sz="1600" b="0" dirty="0" err="1">
                <a:solidFill>
                  <a:srgbClr val="9CDCFE"/>
                </a:solidFill>
                <a:effectLst/>
                <a:latin typeface="Consolas" panose="020B0609020204030204" pitchFamily="49" charset="0"/>
              </a:rPr>
              <a:t>src_points</a:t>
            </a:r>
            <a:r>
              <a:rPr lang="it-IT" sz="1600" b="0" dirty="0">
                <a:solidFill>
                  <a:srgbClr val="D4D4D4"/>
                </a:solidFill>
                <a:effectLst/>
                <a:latin typeface="Consolas" panose="020B0609020204030204" pitchFamily="49" charset="0"/>
              </a:rPr>
              <a:t>: </a:t>
            </a:r>
            <a:r>
              <a:rPr lang="it-IT" sz="1600" b="0" dirty="0" err="1">
                <a:solidFill>
                  <a:srgbClr val="4EC9B0"/>
                </a:solidFill>
                <a:effectLst/>
                <a:latin typeface="Consolas" panose="020B0609020204030204" pitchFamily="49" charset="0"/>
              </a:rPr>
              <a:t>np</a:t>
            </a:r>
            <a:r>
              <a:rPr lang="it-IT" sz="1600" b="0" dirty="0" err="1">
                <a:solidFill>
                  <a:srgbClr val="D4D4D4"/>
                </a:solidFill>
                <a:effectLst/>
                <a:latin typeface="Consolas" panose="020B0609020204030204" pitchFamily="49" charset="0"/>
              </a:rPr>
              <a:t>.</a:t>
            </a:r>
            <a:r>
              <a:rPr lang="it-IT" sz="1600" b="0" dirty="0" err="1">
                <a:solidFill>
                  <a:srgbClr val="4EC9B0"/>
                </a:solidFill>
                <a:effectLst/>
                <a:latin typeface="Consolas" panose="020B0609020204030204" pitchFamily="49" charset="0"/>
              </a:rPr>
              <a:t>ndarray</a:t>
            </a:r>
            <a:r>
              <a:rPr lang="it-IT" sz="1600" b="0" dirty="0">
                <a:solidFill>
                  <a:srgbClr val="D4D4D4"/>
                </a:solidFill>
                <a:effectLst/>
                <a:latin typeface="Consolas" panose="020B0609020204030204" pitchFamily="49" charset="0"/>
              </a:rPr>
              <a:t>, </a:t>
            </a:r>
          </a:p>
          <a:p>
            <a:pPr>
              <a:lnSpc>
                <a:spcPct val="150000"/>
              </a:lnSpc>
            </a:pPr>
            <a:r>
              <a:rPr lang="it-IT" sz="1600" dirty="0">
                <a:solidFill>
                  <a:srgbClr val="D4D4D4"/>
                </a:solidFill>
                <a:latin typeface="Consolas" panose="020B0609020204030204" pitchFamily="49" charset="0"/>
              </a:rPr>
              <a:t>		   </a:t>
            </a:r>
            <a:r>
              <a:rPr lang="it-IT" sz="1600" b="0" dirty="0" err="1">
                <a:solidFill>
                  <a:srgbClr val="9CDCFE"/>
                </a:solidFill>
                <a:effectLst/>
                <a:latin typeface="Consolas" panose="020B0609020204030204" pitchFamily="49" charset="0"/>
              </a:rPr>
              <a:t>int_points</a:t>
            </a:r>
            <a:r>
              <a:rPr lang="it-IT" sz="1600" b="0" dirty="0">
                <a:solidFill>
                  <a:srgbClr val="D4D4D4"/>
                </a:solidFill>
                <a:effectLst/>
                <a:latin typeface="Consolas" panose="020B0609020204030204" pitchFamily="49" charset="0"/>
              </a:rPr>
              <a:t>: </a:t>
            </a:r>
            <a:r>
              <a:rPr lang="it-IT" sz="1600" b="0" dirty="0" err="1">
                <a:solidFill>
                  <a:srgbClr val="4EC9B0"/>
                </a:solidFill>
                <a:effectLst/>
                <a:latin typeface="Consolas" panose="020B0609020204030204" pitchFamily="49" charset="0"/>
              </a:rPr>
              <a:t>np</a:t>
            </a:r>
            <a:r>
              <a:rPr lang="it-IT" sz="1600" b="0" dirty="0" err="1">
                <a:solidFill>
                  <a:srgbClr val="D4D4D4"/>
                </a:solidFill>
                <a:effectLst/>
                <a:latin typeface="Consolas" panose="020B0609020204030204" pitchFamily="49" charset="0"/>
              </a:rPr>
              <a:t>.</a:t>
            </a:r>
            <a:r>
              <a:rPr lang="it-IT" sz="1600" b="0" dirty="0" err="1">
                <a:solidFill>
                  <a:srgbClr val="4EC9B0"/>
                </a:solidFill>
                <a:effectLst/>
                <a:latin typeface="Consolas" panose="020B0609020204030204" pitchFamily="49" charset="0"/>
              </a:rPr>
              <a:t>ndarray</a:t>
            </a:r>
            <a:r>
              <a:rPr lang="it-IT" sz="1600" b="0" dirty="0">
                <a:solidFill>
                  <a:srgbClr val="D4D4D4"/>
                </a:solidFill>
                <a:effectLst/>
                <a:latin typeface="Consolas" panose="020B0609020204030204" pitchFamily="49" charset="0"/>
              </a:rPr>
              <a:t>, </a:t>
            </a:r>
            <a:r>
              <a:rPr lang="it-IT" sz="1600" b="0" dirty="0">
                <a:solidFill>
                  <a:srgbClr val="9CDCFE"/>
                </a:solidFill>
                <a:effectLst/>
                <a:latin typeface="Consolas" panose="020B0609020204030204" pitchFamily="49" charset="0"/>
              </a:rPr>
              <a:t>flag</a:t>
            </a:r>
            <a:r>
              <a:rPr lang="it-IT" sz="1600" b="0" dirty="0">
                <a:solidFill>
                  <a:srgbClr val="D4D4D4"/>
                </a:solidFill>
                <a:effectLst/>
                <a:latin typeface="Consolas" panose="020B0609020204030204" pitchFamily="49" charset="0"/>
              </a:rPr>
              <a:t>: </a:t>
            </a:r>
            <a:r>
              <a:rPr lang="it-IT" sz="1600" b="0" dirty="0" err="1">
                <a:solidFill>
                  <a:srgbClr val="4EC9B0"/>
                </a:solidFill>
                <a:effectLst/>
                <a:latin typeface="Consolas" panose="020B0609020204030204" pitchFamily="49" charset="0"/>
              </a:rPr>
              <a:t>bool</a:t>
            </a:r>
            <a:r>
              <a:rPr lang="it-IT" sz="1600" b="0" dirty="0">
                <a:solidFill>
                  <a:srgbClr val="D4D4D4"/>
                </a:solidFill>
                <a:effectLst/>
                <a:latin typeface="Consolas" panose="020B0609020204030204" pitchFamily="49" charset="0"/>
              </a:rPr>
              <a:t> = </a:t>
            </a:r>
            <a:r>
              <a:rPr lang="it-IT" sz="1600" b="0" dirty="0">
                <a:solidFill>
                  <a:srgbClr val="569CD6"/>
                </a:solidFill>
                <a:effectLst/>
                <a:latin typeface="Consolas" panose="020B0609020204030204" pitchFamily="49" charset="0"/>
              </a:rPr>
              <a:t>True</a:t>
            </a:r>
            <a:r>
              <a:rPr lang="it-IT" sz="1600" b="0" dirty="0">
                <a:solidFill>
                  <a:srgbClr val="D4D4D4"/>
                </a:solidFill>
                <a:effectLst/>
                <a:latin typeface="Consolas" panose="020B0609020204030204" pitchFamily="49" charset="0"/>
              </a:rPr>
              <a:t>) -&gt; </a:t>
            </a:r>
            <a:r>
              <a:rPr lang="it-IT" sz="1600" b="0" dirty="0" err="1">
                <a:solidFill>
                  <a:srgbClr val="4EC9B0"/>
                </a:solidFill>
                <a:effectLst/>
                <a:latin typeface="Consolas" panose="020B0609020204030204" pitchFamily="49" charset="0"/>
              </a:rPr>
              <a:t>np</a:t>
            </a:r>
            <a:r>
              <a:rPr lang="it-IT" sz="1600" b="0" dirty="0" err="1">
                <a:solidFill>
                  <a:srgbClr val="D4D4D4"/>
                </a:solidFill>
                <a:effectLst/>
                <a:latin typeface="Consolas" panose="020B0609020204030204" pitchFamily="49" charset="0"/>
              </a:rPr>
              <a:t>.</a:t>
            </a:r>
            <a:r>
              <a:rPr lang="it-IT" sz="1600" b="0" dirty="0" err="1">
                <a:solidFill>
                  <a:srgbClr val="4EC9B0"/>
                </a:solidFill>
                <a:effectLst/>
                <a:latin typeface="Consolas" panose="020B0609020204030204" pitchFamily="49" charset="0"/>
              </a:rPr>
              <a:t>ndarray</a:t>
            </a:r>
            <a:r>
              <a:rPr lang="it-IT" sz="1600" b="0" dirty="0">
                <a:solidFill>
                  <a:srgbClr val="D4D4D4"/>
                </a:solidFill>
                <a:effectLst/>
                <a:latin typeface="Consolas" panose="020B0609020204030204" pitchFamily="49" charset="0"/>
              </a:rPr>
              <a:t>:</a:t>
            </a:r>
          </a:p>
        </p:txBody>
      </p:sp>
      <p:pic>
        <p:nvPicPr>
          <p:cNvPr id="20" name="Immagine 19">
            <a:extLst>
              <a:ext uri="{FF2B5EF4-FFF2-40B4-BE49-F238E27FC236}">
                <a16:creationId xmlns:a16="http://schemas.microsoft.com/office/drawing/2014/main" id="{FC6CFB8A-CB99-AEC2-C36A-7EBECE031A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97521" y="2463979"/>
            <a:ext cx="3812929" cy="3805881"/>
          </a:xfrm>
          <a:prstGeom prst="rect">
            <a:avLst/>
          </a:prstGeom>
        </p:spPr>
      </p:pic>
      <p:sp>
        <p:nvSpPr>
          <p:cNvPr id="21" name="CasellaDiTesto 20">
            <a:extLst>
              <a:ext uri="{FF2B5EF4-FFF2-40B4-BE49-F238E27FC236}">
                <a16:creationId xmlns:a16="http://schemas.microsoft.com/office/drawing/2014/main" id="{0AD4527A-619C-DEB1-58DE-A6D40776C550}"/>
              </a:ext>
            </a:extLst>
          </p:cNvPr>
          <p:cNvSpPr txBox="1"/>
          <p:nvPr/>
        </p:nvSpPr>
        <p:spPr>
          <a:xfrm>
            <a:off x="281546" y="2642216"/>
            <a:ext cx="7678739" cy="3662541"/>
          </a:xfrm>
          <a:prstGeom prst="rect">
            <a:avLst/>
          </a:prstGeom>
          <a:noFill/>
        </p:spPr>
        <p:txBody>
          <a:bodyPr wrap="square" rtlCol="0">
            <a:spAutoFit/>
          </a:bodyPr>
          <a:lstStyle/>
          <a:p>
            <a:pPr algn="just">
              <a:spcAft>
                <a:spcPts val="600"/>
              </a:spcAft>
            </a:pPr>
            <a:r>
              <a:rPr lang="it-IT" sz="1600" dirty="0">
                <a:solidFill>
                  <a:srgbClr val="0070C0"/>
                </a:solidFill>
                <a:latin typeface="Cambria" panose="02040503050406030204" pitchFamily="18" charset="0"/>
                <a:ea typeface="Cambria" panose="02040503050406030204" pitchFamily="18" charset="0"/>
              </a:rPr>
              <a:t>Per ciascun triangolo indicizzato, il metodo opera nel seguente modo:</a:t>
            </a:r>
          </a:p>
          <a:p>
            <a:pPr marL="355600" indent="-3556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Si prelevano i vertici del triangolo e si determinano le coordinate del rettangolo che lo inscrivono.</a:t>
            </a:r>
          </a:p>
          <a:p>
            <a:pPr marL="355600" indent="-3556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Si inizializzano due rettangoli: uno con i pixel del triangolo corrispondenti all’immagine e uno per la maschera.</a:t>
            </a:r>
          </a:p>
          <a:p>
            <a:pPr marL="355600" indent="-3556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Si trasformano i punti del triangolo in coordinate relative al rettangolo.</a:t>
            </a:r>
          </a:p>
          <a:p>
            <a:pPr marL="355600" indent="-3556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Si applica la maschera al rettangolo.</a:t>
            </a:r>
          </a:p>
          <a:p>
            <a:pPr marL="355600" indent="-3556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Si effettuano nuovamente le operazioni precedenti rispetto ai punti intermedi.</a:t>
            </a:r>
          </a:p>
          <a:p>
            <a:pPr marL="355600" indent="-3556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Si determina e si applica la matrice di trasformazione affine.</a:t>
            </a:r>
          </a:p>
          <a:p>
            <a:pPr marL="355600" indent="-3556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Si applica un ulteriore maschera per ovviare problemi di bordi bianchi.</a:t>
            </a:r>
          </a:p>
          <a:p>
            <a:pPr marL="355600" indent="-355600" algn="just">
              <a:spcAft>
                <a:spcPts val="600"/>
              </a:spcAft>
              <a:buFont typeface="+mj-lt"/>
              <a:buAutoNum type="arabicPeriod"/>
            </a:pPr>
            <a:r>
              <a:rPr lang="it-IT" sz="1600" dirty="0">
                <a:solidFill>
                  <a:srgbClr val="0070C0"/>
                </a:solidFill>
                <a:latin typeface="Cambria" panose="02040503050406030204" pitchFamily="18" charset="0"/>
                <a:ea typeface="Cambria" panose="02040503050406030204" pitchFamily="18" charset="0"/>
              </a:rPr>
              <a:t>Si aggiunge il triangolo trasformato nell’immagine di output, che si va costruendo man mano.</a:t>
            </a:r>
          </a:p>
        </p:txBody>
      </p:sp>
    </p:spTree>
    <p:extLst>
      <p:ext uri="{BB962C8B-B14F-4D97-AF65-F5344CB8AC3E}">
        <p14:creationId xmlns:p14="http://schemas.microsoft.com/office/powerpoint/2010/main" val="2241167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FEE7C-211F-8A43-3B8D-9F610F53953F}"/>
            </a:ext>
          </a:extLst>
        </p:cNvPr>
        <p:cNvGrpSpPr/>
        <p:nvPr/>
      </p:nvGrpSpPr>
      <p:grpSpPr>
        <a:xfrm>
          <a:off x="0" y="0"/>
          <a:ext cx="0" cy="0"/>
          <a:chOff x="0" y="0"/>
          <a:chExt cx="0" cy="0"/>
        </a:xfrm>
      </p:grpSpPr>
      <p:cxnSp>
        <p:nvCxnSpPr>
          <p:cNvPr id="2" name="Straight Connector 9">
            <a:extLst>
              <a:ext uri="{FF2B5EF4-FFF2-40B4-BE49-F238E27FC236}">
                <a16:creationId xmlns:a16="http://schemas.microsoft.com/office/drawing/2014/main" id="{56F6A79E-F9A6-207D-B8BC-1A22EC2719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 name="Rectangle 11">
            <a:extLst>
              <a:ext uri="{FF2B5EF4-FFF2-40B4-BE49-F238E27FC236}">
                <a16:creationId xmlns:a16="http://schemas.microsoft.com/office/drawing/2014/main" id="{AC223996-F8ED-465B-5CF1-AC51EA978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13">
            <a:extLst>
              <a:ext uri="{FF2B5EF4-FFF2-40B4-BE49-F238E27FC236}">
                <a16:creationId xmlns:a16="http://schemas.microsoft.com/office/drawing/2014/main" id="{31F32271-C3E5-C8D8-3E10-77B6B1A9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onnettore diritto 4">
            <a:extLst>
              <a:ext uri="{FF2B5EF4-FFF2-40B4-BE49-F238E27FC236}">
                <a16:creationId xmlns:a16="http://schemas.microsoft.com/office/drawing/2014/main" id="{CE4B5A18-01FA-E097-BB8A-BF8DA9BF57DE}"/>
              </a:ext>
            </a:extLst>
          </p:cNvPr>
          <p:cNvCxnSpPr>
            <a:cxnSpLocks/>
          </p:cNvCxnSpPr>
          <p:nvPr/>
        </p:nvCxnSpPr>
        <p:spPr>
          <a:xfrm>
            <a:off x="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6" name="Connettore diritto 5">
            <a:extLst>
              <a:ext uri="{FF2B5EF4-FFF2-40B4-BE49-F238E27FC236}">
                <a16:creationId xmlns:a16="http://schemas.microsoft.com/office/drawing/2014/main" id="{1447671C-70EE-7AA5-2226-A52A2080BAE4}"/>
              </a:ext>
            </a:extLst>
          </p:cNvPr>
          <p:cNvCxnSpPr>
            <a:cxnSpLocks/>
          </p:cNvCxnSpPr>
          <p:nvPr/>
        </p:nvCxnSpPr>
        <p:spPr>
          <a:xfrm>
            <a:off x="8592000" y="6482080"/>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7" name="Connettore diritto 6">
            <a:extLst>
              <a:ext uri="{FF2B5EF4-FFF2-40B4-BE49-F238E27FC236}">
                <a16:creationId xmlns:a16="http://schemas.microsoft.com/office/drawing/2014/main" id="{D7BF895A-CA1B-59F9-FE0B-F31CE7AED03C}"/>
              </a:ext>
            </a:extLst>
          </p:cNvPr>
          <p:cNvCxnSpPr>
            <a:cxnSpLocks/>
          </p:cNvCxnSpPr>
          <p:nvPr/>
        </p:nvCxnSpPr>
        <p:spPr>
          <a:xfrm>
            <a:off x="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8" name="Connettore diritto 7">
            <a:extLst>
              <a:ext uri="{FF2B5EF4-FFF2-40B4-BE49-F238E27FC236}">
                <a16:creationId xmlns:a16="http://schemas.microsoft.com/office/drawing/2014/main" id="{DE9B9EE7-4614-DD08-5DFD-ABBB8656E02C}"/>
              </a:ext>
            </a:extLst>
          </p:cNvPr>
          <p:cNvCxnSpPr>
            <a:cxnSpLocks/>
          </p:cNvCxnSpPr>
          <p:nvPr/>
        </p:nvCxnSpPr>
        <p:spPr>
          <a:xfrm>
            <a:off x="8592000" y="375919"/>
            <a:ext cx="3600000" cy="0"/>
          </a:xfrm>
          <a:prstGeom prst="line">
            <a:avLst/>
          </a:prstGeom>
          <a:ln w="38100">
            <a:solidFill>
              <a:srgbClr val="0070C0"/>
            </a:solidFill>
          </a:ln>
        </p:spPr>
        <p:style>
          <a:lnRef idx="3">
            <a:schemeClr val="accent1"/>
          </a:lnRef>
          <a:fillRef idx="0">
            <a:schemeClr val="accent1"/>
          </a:fillRef>
          <a:effectRef idx="2">
            <a:schemeClr val="accent1"/>
          </a:effectRef>
          <a:fontRef idx="minor">
            <a:schemeClr val="tx1"/>
          </a:fontRef>
        </p:style>
      </p:cxnSp>
      <p:sp>
        <p:nvSpPr>
          <p:cNvPr id="11" name="CasellaDiTesto 10">
            <a:extLst>
              <a:ext uri="{FF2B5EF4-FFF2-40B4-BE49-F238E27FC236}">
                <a16:creationId xmlns:a16="http://schemas.microsoft.com/office/drawing/2014/main" id="{B3FC1CCA-7FDA-5A75-1186-8582C3BD6604}"/>
              </a:ext>
            </a:extLst>
          </p:cNvPr>
          <p:cNvSpPr txBox="1"/>
          <p:nvPr/>
        </p:nvSpPr>
        <p:spPr>
          <a:xfrm>
            <a:off x="281547" y="6501842"/>
            <a:ext cx="3600000" cy="369332"/>
          </a:xfrm>
          <a:prstGeom prst="rect">
            <a:avLst/>
          </a:prstGeom>
          <a:noFill/>
        </p:spPr>
        <p:txBody>
          <a:bodyPr wrap="square" rtlCol="0">
            <a:spAutoFit/>
          </a:bodyPr>
          <a:lstStyle/>
          <a:p>
            <a:r>
              <a:rPr lang="it-IT" dirty="0">
                <a:solidFill>
                  <a:srgbClr val="0070C0"/>
                </a:solidFill>
                <a:latin typeface="Cambria" panose="02040503050406030204" pitchFamily="18" charset="0"/>
                <a:ea typeface="Cambria" panose="02040503050406030204" pitchFamily="18" charset="0"/>
              </a:rPr>
              <a:t>8</a:t>
            </a:r>
          </a:p>
        </p:txBody>
      </p:sp>
      <p:sp>
        <p:nvSpPr>
          <p:cNvPr id="13" name="CasellaDiTesto 12">
            <a:extLst>
              <a:ext uri="{FF2B5EF4-FFF2-40B4-BE49-F238E27FC236}">
                <a16:creationId xmlns:a16="http://schemas.microsoft.com/office/drawing/2014/main" id="{3C2C6AA5-4CF8-69EC-4D63-18920AFED5C7}"/>
              </a:ext>
            </a:extLst>
          </p:cNvPr>
          <p:cNvSpPr txBox="1"/>
          <p:nvPr/>
        </p:nvSpPr>
        <p:spPr>
          <a:xfrm>
            <a:off x="8310452" y="6488668"/>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Andrea Spinelli</a:t>
            </a:r>
          </a:p>
        </p:txBody>
      </p:sp>
      <p:sp>
        <p:nvSpPr>
          <p:cNvPr id="14" name="CasellaDiTesto 13">
            <a:extLst>
              <a:ext uri="{FF2B5EF4-FFF2-40B4-BE49-F238E27FC236}">
                <a16:creationId xmlns:a16="http://schemas.microsoft.com/office/drawing/2014/main" id="{0302F6D6-8B92-9337-6FE8-E595E131CDD3}"/>
              </a:ext>
            </a:extLst>
          </p:cNvPr>
          <p:cNvSpPr txBox="1"/>
          <p:nvPr/>
        </p:nvSpPr>
        <p:spPr>
          <a:xfrm>
            <a:off x="8310452" y="-6587"/>
            <a:ext cx="3600000" cy="369332"/>
          </a:xfrm>
          <a:prstGeom prst="rect">
            <a:avLst/>
          </a:prstGeom>
          <a:noFill/>
        </p:spPr>
        <p:txBody>
          <a:bodyPr wrap="square" rtlCol="0">
            <a:spAutoFit/>
          </a:bodyPr>
          <a:lstStyle/>
          <a:p>
            <a:pPr algn="r"/>
            <a:r>
              <a:rPr lang="it-IT" dirty="0">
                <a:solidFill>
                  <a:srgbClr val="0070C0"/>
                </a:solidFill>
                <a:latin typeface="Cambria" panose="02040503050406030204" pitchFamily="18" charset="0"/>
                <a:ea typeface="Cambria" panose="02040503050406030204" pitchFamily="18" charset="0"/>
              </a:rPr>
              <a:t>Morphing</a:t>
            </a:r>
          </a:p>
        </p:txBody>
      </p:sp>
      <p:sp>
        <p:nvSpPr>
          <p:cNvPr id="15" name="CasellaDiTesto 14">
            <a:extLst>
              <a:ext uri="{FF2B5EF4-FFF2-40B4-BE49-F238E27FC236}">
                <a16:creationId xmlns:a16="http://schemas.microsoft.com/office/drawing/2014/main" id="{A8CD9D54-96C7-A3E3-9EFB-EBDEA36B8B65}"/>
              </a:ext>
            </a:extLst>
          </p:cNvPr>
          <p:cNvSpPr txBox="1"/>
          <p:nvPr/>
        </p:nvSpPr>
        <p:spPr>
          <a:xfrm>
            <a:off x="281549" y="-6587"/>
            <a:ext cx="3600000" cy="369332"/>
          </a:xfrm>
          <a:prstGeom prst="rect">
            <a:avLst/>
          </a:prstGeom>
          <a:noFill/>
        </p:spPr>
        <p:txBody>
          <a:bodyPr wrap="square" rtlCol="0">
            <a:spAutoFit/>
          </a:bodyPr>
          <a:lstStyle/>
          <a:p>
            <a:r>
              <a:rPr lang="it-IT" b="1" dirty="0">
                <a:solidFill>
                  <a:srgbClr val="0070C0"/>
                </a:solidFill>
                <a:latin typeface="Cambria" panose="02040503050406030204" pitchFamily="18" charset="0"/>
                <a:ea typeface="Cambria" panose="02040503050406030204" pitchFamily="18" charset="0"/>
              </a:rPr>
              <a:t> 2 – Costruzione della classe</a:t>
            </a:r>
          </a:p>
        </p:txBody>
      </p:sp>
      <p:sp>
        <p:nvSpPr>
          <p:cNvPr id="16" name="CasellaDiTesto 15">
            <a:extLst>
              <a:ext uri="{FF2B5EF4-FFF2-40B4-BE49-F238E27FC236}">
                <a16:creationId xmlns:a16="http://schemas.microsoft.com/office/drawing/2014/main" id="{12723553-FD17-A2F2-B601-98A63A7AB229}"/>
              </a:ext>
            </a:extLst>
          </p:cNvPr>
          <p:cNvSpPr txBox="1"/>
          <p:nvPr/>
        </p:nvSpPr>
        <p:spPr>
          <a:xfrm>
            <a:off x="281547" y="1195666"/>
            <a:ext cx="11628903" cy="3108543"/>
          </a:xfrm>
          <a:prstGeom prst="rect">
            <a:avLst/>
          </a:prstGeom>
          <a:noFill/>
        </p:spPr>
        <p:txBody>
          <a:bodyPr wrap="square" rtlCol="0">
            <a:spAutoFit/>
          </a:bodyPr>
          <a:lstStyle/>
          <a:p>
            <a:pPr algn="just">
              <a:spcAft>
                <a:spcPts val="600"/>
              </a:spcAft>
            </a:pPr>
            <a:r>
              <a:rPr lang="it-IT" sz="1600" dirty="0">
                <a:solidFill>
                  <a:srgbClr val="0070C0"/>
                </a:solidFill>
                <a:latin typeface="Cambria" panose="02040503050406030204" pitchFamily="18" charset="0"/>
                <a:ea typeface="Cambria" panose="02040503050406030204" pitchFamily="18" charset="0"/>
              </a:rPr>
              <a:t>Per il sotto-problema 8. si è implementato il metodo </a:t>
            </a:r>
            <a:r>
              <a:rPr lang="it-IT" sz="1600" dirty="0" err="1">
                <a:solidFill>
                  <a:srgbClr val="0070C0"/>
                </a:solidFill>
                <a:latin typeface="Consolas" panose="020B0609020204030204" pitchFamily="49" charset="0"/>
                <a:ea typeface="Cambria" panose="02040503050406030204" pitchFamily="18" charset="0"/>
              </a:rPr>
              <a:t>morph</a:t>
            </a:r>
            <a:r>
              <a:rPr lang="it-IT" sz="1600" dirty="0">
                <a:solidFill>
                  <a:srgbClr val="0070C0"/>
                </a:solidFill>
                <a:latin typeface="Consolas" panose="020B0609020204030204" pitchFamily="49" charset="0"/>
                <a:ea typeface="Cambria" panose="02040503050406030204" pitchFamily="18" charset="0"/>
              </a:rPr>
              <a:t>()</a:t>
            </a:r>
            <a:r>
              <a:rPr lang="it-IT" sz="1600" dirty="0">
                <a:solidFill>
                  <a:srgbClr val="0070C0"/>
                </a:solidFill>
                <a:latin typeface="Cambria" panose="02040503050406030204" pitchFamily="18" charset="0"/>
                <a:ea typeface="Cambria" panose="02040503050406030204" pitchFamily="18" charset="0"/>
              </a:rPr>
              <a:t>, il quale non fa altro che mettere in relazione ordinatamente i metodi precedenti. Calcolate le due trasformazioni intermedie, effettua il </a:t>
            </a:r>
            <a:r>
              <a:rPr lang="it-IT" sz="1600" dirty="0" err="1">
                <a:solidFill>
                  <a:srgbClr val="0070C0"/>
                </a:solidFill>
                <a:latin typeface="Cambria" panose="02040503050406030204" pitchFamily="18" charset="0"/>
                <a:ea typeface="Cambria" panose="02040503050406030204" pitchFamily="18" charset="0"/>
              </a:rPr>
              <a:t>blending</a:t>
            </a:r>
            <a:r>
              <a:rPr lang="it-IT" sz="1600" dirty="0">
                <a:solidFill>
                  <a:srgbClr val="0070C0"/>
                </a:solidFill>
                <a:latin typeface="Cambria" panose="02040503050406030204" pitchFamily="18" charset="0"/>
                <a:ea typeface="Cambria" panose="02040503050406030204" pitchFamily="18" charset="0"/>
              </a:rPr>
              <a:t> delle immagini facendo una somma pesata per il valore </a:t>
            </a:r>
            <a:r>
              <a:rPr lang="it-IT" sz="1600" dirty="0">
                <a:solidFill>
                  <a:srgbClr val="0070C0"/>
                </a:solidFill>
                <a:latin typeface="Consolas" panose="020B0609020204030204" pitchFamily="49" charset="0"/>
                <a:ea typeface="Cambria" panose="02040503050406030204" pitchFamily="18" charset="0"/>
              </a:rPr>
              <a:t>t</a:t>
            </a:r>
            <a:r>
              <a:rPr lang="it-IT" sz="1600" dirty="0">
                <a:solidFill>
                  <a:srgbClr val="0070C0"/>
                </a:solidFill>
                <a:latin typeface="Cambria" panose="02040503050406030204" pitchFamily="18" charset="0"/>
                <a:ea typeface="Cambria" panose="02040503050406030204" pitchFamily="18" charset="0"/>
              </a:rPr>
              <a:t>, mediante il metodo </a:t>
            </a:r>
            <a:r>
              <a:rPr lang="it-IT" sz="1600" dirty="0" err="1">
                <a:solidFill>
                  <a:srgbClr val="0070C0"/>
                </a:solidFill>
                <a:latin typeface="Consolas" panose="020B0609020204030204" pitchFamily="49" charset="0"/>
                <a:ea typeface="Cambria" panose="02040503050406030204" pitchFamily="18" charset="0"/>
              </a:rPr>
              <a:t>addWeighted</a:t>
            </a:r>
            <a:r>
              <a:rPr lang="it-IT" sz="1600" dirty="0">
                <a:solidFill>
                  <a:srgbClr val="0070C0"/>
                </a:solidFill>
                <a:latin typeface="Consolas" panose="020B0609020204030204" pitchFamily="49" charset="0"/>
                <a:ea typeface="Cambria" panose="02040503050406030204" pitchFamily="18" charset="0"/>
              </a:rPr>
              <a:t>()</a:t>
            </a:r>
            <a:r>
              <a:rPr lang="it-IT" sz="1600" dirty="0">
                <a:solidFill>
                  <a:srgbClr val="0070C0"/>
                </a:solidFill>
                <a:latin typeface="Cambria" panose="02040503050406030204" pitchFamily="18" charset="0"/>
                <a:ea typeface="Cambria" panose="02040503050406030204" pitchFamily="18" charset="0"/>
              </a:rPr>
              <a:t> fornito dalla libreria </a:t>
            </a:r>
            <a:r>
              <a:rPr lang="it-IT" sz="1600" dirty="0">
                <a:solidFill>
                  <a:srgbClr val="0070C0"/>
                </a:solidFill>
                <a:latin typeface="Consolas" panose="020B0609020204030204" pitchFamily="49" charset="0"/>
                <a:ea typeface="Cambria" panose="02040503050406030204" pitchFamily="18" charset="0"/>
              </a:rPr>
              <a:t>cv2</a:t>
            </a:r>
            <a:r>
              <a:rPr lang="it-IT" sz="1600" dirty="0">
                <a:solidFill>
                  <a:srgbClr val="0070C0"/>
                </a:solidFill>
                <a:latin typeface="Cambria" panose="02040503050406030204" pitchFamily="18" charset="0"/>
                <a:ea typeface="Cambria" panose="02040503050406030204" pitchFamily="18" charset="0"/>
              </a:rPr>
              <a:t>, e ne restituisce l’immagine trasformata e il video di trasformazione.</a:t>
            </a:r>
          </a:p>
          <a:p>
            <a:pPr algn="just">
              <a:spcAft>
                <a:spcPts val="600"/>
              </a:spcAft>
            </a:pPr>
            <a:endParaRPr lang="it-IT" sz="1600" dirty="0">
              <a:solidFill>
                <a:srgbClr val="0070C0"/>
              </a:solidFill>
              <a:latin typeface="Cambria" panose="02040503050406030204" pitchFamily="18" charset="0"/>
              <a:ea typeface="Cambria" panose="02040503050406030204" pitchFamily="18" charset="0"/>
            </a:endParaRPr>
          </a:p>
          <a:p>
            <a:pPr algn="just">
              <a:spcAft>
                <a:spcPts val="600"/>
              </a:spcAft>
            </a:pPr>
            <a:r>
              <a:rPr lang="it-IT" sz="1600" dirty="0">
                <a:solidFill>
                  <a:srgbClr val="0070C0"/>
                </a:solidFill>
                <a:latin typeface="Cambria" panose="02040503050406030204" pitchFamily="18" charset="0"/>
                <a:ea typeface="Cambria" panose="02040503050406030204" pitchFamily="18" charset="0"/>
              </a:rPr>
              <a:t>Prossimi alla fase finale, discutiamo prima come si ottengono l’immagine intermedia ed i volti allineati (sotto-problema 5.).</a:t>
            </a:r>
          </a:p>
          <a:p>
            <a:pPr algn="just">
              <a:spcAft>
                <a:spcPts val="600"/>
              </a:spcAft>
            </a:pPr>
            <a:r>
              <a:rPr lang="it-IT" sz="1600" dirty="0">
                <a:solidFill>
                  <a:srgbClr val="0070C0"/>
                </a:solidFill>
                <a:latin typeface="Cambria" panose="02040503050406030204" pitchFamily="18" charset="0"/>
                <a:ea typeface="Cambria" panose="02040503050406030204" pitchFamily="18" charset="0"/>
              </a:rPr>
              <a:t>Come già anticipato, per allineare i volti si era pensato di implementare un metodo a parte, che prendesse in input i landmark delle immagini </a:t>
            </a:r>
            <a:r>
              <a:rPr lang="it-IT" sz="1600" dirty="0" err="1">
                <a:solidFill>
                  <a:srgbClr val="0070C0"/>
                </a:solidFill>
                <a:latin typeface="Consolas" panose="020B0609020204030204" pitchFamily="49" charset="0"/>
                <a:ea typeface="Cambria" panose="02040503050406030204" pitchFamily="18" charset="0"/>
              </a:rPr>
              <a:t>src</a:t>
            </a:r>
            <a:r>
              <a:rPr lang="it-IT" sz="1600" dirty="0">
                <a:solidFill>
                  <a:srgbClr val="0070C0"/>
                </a:solidFill>
                <a:latin typeface="Cambria" panose="02040503050406030204" pitchFamily="18" charset="0"/>
                <a:ea typeface="Cambria" panose="02040503050406030204" pitchFamily="18" charset="0"/>
              </a:rPr>
              <a:t> e </a:t>
            </a:r>
            <a:r>
              <a:rPr lang="it-IT" sz="1600" dirty="0" err="1">
                <a:solidFill>
                  <a:srgbClr val="0070C0"/>
                </a:solidFill>
                <a:latin typeface="Consolas" panose="020B0609020204030204" pitchFamily="49" charset="0"/>
                <a:ea typeface="Cambria" panose="02040503050406030204" pitchFamily="18" charset="0"/>
              </a:rPr>
              <a:t>dst</a:t>
            </a:r>
            <a:r>
              <a:rPr lang="it-IT" sz="1600" dirty="0">
                <a:solidFill>
                  <a:srgbClr val="0070C0"/>
                </a:solidFill>
                <a:latin typeface="Cambria" panose="02040503050406030204" pitchFamily="18" charset="0"/>
                <a:ea typeface="Cambria" panose="02040503050406030204" pitchFamily="18" charset="0"/>
              </a:rPr>
              <a:t>, e presi i landmark di riferimento per gli occhi, naso e bocca, li allineasse tra di loro. Per l’immagine intermedia, invece, è necessario calcolare un somma pesata delle immagini, in particolare tra i loro rispettivi landmark. </a:t>
            </a:r>
          </a:p>
          <a:p>
            <a:pPr algn="just">
              <a:spcAft>
                <a:spcPts val="600"/>
              </a:spcAft>
            </a:pPr>
            <a:r>
              <a:rPr lang="it-IT" sz="1600" dirty="0">
                <a:solidFill>
                  <a:srgbClr val="0070C0"/>
                </a:solidFill>
                <a:latin typeface="Cambria" panose="02040503050406030204" pitchFamily="18" charset="0"/>
                <a:ea typeface="Cambria" panose="02040503050406030204" pitchFamily="18" charset="0"/>
              </a:rPr>
              <a:t>I landmark, per entrambe le immagini, sono determinati tutti allo stesso modo, ciò comporta che facendone una somma pesata, si ha per ciascun punto il rispettivo punto intermedio. Ma allora si hanno tutti i landmark allineati tra di loro punto per punto. </a:t>
            </a:r>
            <a:br>
              <a:rPr lang="it-IT" sz="1600" dirty="0">
                <a:solidFill>
                  <a:srgbClr val="0070C0"/>
                </a:solidFill>
                <a:latin typeface="Cambria" panose="02040503050406030204" pitchFamily="18" charset="0"/>
                <a:ea typeface="Cambria" panose="02040503050406030204" pitchFamily="18" charset="0"/>
              </a:rPr>
            </a:br>
            <a:r>
              <a:rPr lang="it-IT" sz="1600" dirty="0">
                <a:solidFill>
                  <a:srgbClr val="0070C0"/>
                </a:solidFill>
                <a:latin typeface="Cambria" panose="02040503050406030204" pitchFamily="18" charset="0"/>
                <a:ea typeface="Cambria" panose="02040503050406030204" pitchFamily="18" charset="0"/>
              </a:rPr>
              <a:t>I punti intermedi dopodiché vengono passati al metodo </a:t>
            </a:r>
            <a:r>
              <a:rPr lang="it-IT" sz="1600" dirty="0">
                <a:solidFill>
                  <a:srgbClr val="0070C0"/>
                </a:solidFill>
                <a:latin typeface="Consolas" panose="020B0609020204030204" pitchFamily="49" charset="0"/>
                <a:ea typeface="Cambria" panose="02040503050406030204" pitchFamily="18" charset="0"/>
              </a:rPr>
              <a:t>__</a:t>
            </a:r>
            <a:r>
              <a:rPr lang="it-IT" sz="1600" dirty="0" err="1">
                <a:solidFill>
                  <a:srgbClr val="0070C0"/>
                </a:solidFill>
                <a:latin typeface="Consolas" panose="020B0609020204030204" pitchFamily="49" charset="0"/>
                <a:ea typeface="Cambria" panose="02040503050406030204" pitchFamily="18" charset="0"/>
              </a:rPr>
              <a:t>warp</a:t>
            </a:r>
            <a:r>
              <a:rPr lang="it-IT" sz="1600" dirty="0">
                <a:solidFill>
                  <a:srgbClr val="0070C0"/>
                </a:solidFill>
                <a:latin typeface="Consolas" panose="020B0609020204030204" pitchFamily="49" charset="0"/>
                <a:ea typeface="Cambria" panose="02040503050406030204" pitchFamily="18" charset="0"/>
              </a:rPr>
              <a:t>()</a:t>
            </a:r>
            <a:r>
              <a:rPr lang="it-IT" sz="1600" dirty="0">
                <a:solidFill>
                  <a:srgbClr val="0070C0"/>
                </a:solidFill>
                <a:latin typeface="Cambria" panose="02040503050406030204" pitchFamily="18" charset="0"/>
                <a:ea typeface="Cambria" panose="02040503050406030204" pitchFamily="18" charset="0"/>
              </a:rPr>
              <a:t> che allineerà i volti tramite una trasformazione affine a pezzi.</a:t>
            </a:r>
          </a:p>
        </p:txBody>
      </p:sp>
      <p:sp>
        <p:nvSpPr>
          <p:cNvPr id="17" name="CasellaDiTesto 16">
            <a:extLst>
              <a:ext uri="{FF2B5EF4-FFF2-40B4-BE49-F238E27FC236}">
                <a16:creationId xmlns:a16="http://schemas.microsoft.com/office/drawing/2014/main" id="{7AB6D3AE-0B70-04DF-EB11-A75504D3F847}"/>
              </a:ext>
            </a:extLst>
          </p:cNvPr>
          <p:cNvSpPr txBox="1"/>
          <p:nvPr/>
        </p:nvSpPr>
        <p:spPr>
          <a:xfrm>
            <a:off x="281547" y="738665"/>
            <a:ext cx="11628903" cy="457001"/>
          </a:xfrm>
          <a:prstGeom prst="rect">
            <a:avLst/>
          </a:prstGeom>
          <a:gradFill flip="none" rotWithShape="1">
            <a:gsLst>
              <a:gs pos="0">
                <a:schemeClr val="tx1">
                  <a:lumMod val="95000"/>
                  <a:lumOff val="5000"/>
                </a:schemeClr>
              </a:gs>
              <a:gs pos="50000">
                <a:schemeClr val="tx1">
                  <a:lumMod val="85000"/>
                  <a:lumOff val="15000"/>
                </a:schemeClr>
              </a:gs>
              <a:gs pos="100000">
                <a:schemeClr val="tx1">
                  <a:lumMod val="75000"/>
                  <a:lumOff val="25000"/>
                </a:schemeClr>
              </a:gs>
            </a:gsLst>
            <a:lin ang="5400000" scaled="1"/>
            <a:tileRect/>
          </a:gradFill>
        </p:spPr>
        <p:txBody>
          <a:bodyPr wrap="square" tIns="36000" bIns="90000" rtlCol="0">
            <a:spAutoFit/>
          </a:bodyPr>
          <a:lstStyle/>
          <a:p>
            <a:pPr>
              <a:lnSpc>
                <a:spcPct val="150000"/>
              </a:lnSpc>
              <a:buNone/>
            </a:pPr>
            <a:r>
              <a:rPr lang="it-IT" sz="1600" b="0" dirty="0" err="1">
                <a:solidFill>
                  <a:srgbClr val="569CD6"/>
                </a:solidFill>
                <a:effectLst/>
                <a:latin typeface="Consolas" panose="020B0609020204030204" pitchFamily="49" charset="0"/>
              </a:rPr>
              <a:t>def</a:t>
            </a:r>
            <a:r>
              <a:rPr lang="it-IT" sz="1600" b="0" dirty="0">
                <a:solidFill>
                  <a:srgbClr val="D4D4D4"/>
                </a:solidFill>
                <a:effectLst/>
                <a:latin typeface="Consolas" panose="020B0609020204030204" pitchFamily="49" charset="0"/>
              </a:rPr>
              <a:t> </a:t>
            </a:r>
            <a:r>
              <a:rPr lang="it-IT" sz="1600" b="0" dirty="0" err="1">
                <a:solidFill>
                  <a:srgbClr val="DCDCAA"/>
                </a:solidFill>
                <a:effectLst/>
                <a:latin typeface="Consolas" panose="020B0609020204030204" pitchFamily="49" charset="0"/>
              </a:rPr>
              <a:t>morph</a:t>
            </a:r>
            <a:r>
              <a:rPr lang="it-IT" sz="1600" b="0" dirty="0">
                <a:solidFill>
                  <a:srgbClr val="D4D4D4"/>
                </a:solidFill>
                <a:effectLst/>
                <a:latin typeface="Consolas" panose="020B0609020204030204" pitchFamily="49" charset="0"/>
              </a:rPr>
              <a:t>(</a:t>
            </a:r>
            <a:r>
              <a:rPr lang="it-IT" sz="1600" b="0" dirty="0" err="1">
                <a:solidFill>
                  <a:srgbClr val="9CDCFE"/>
                </a:solidFill>
                <a:effectLst/>
                <a:latin typeface="Consolas" panose="020B0609020204030204" pitchFamily="49" charset="0"/>
              </a:rPr>
              <a:t>warp_t</a:t>
            </a:r>
            <a:r>
              <a:rPr lang="it-IT" sz="1600" b="0" dirty="0">
                <a:solidFill>
                  <a:srgbClr val="D4D4D4"/>
                </a:solidFill>
                <a:effectLst/>
                <a:latin typeface="Consolas" panose="020B0609020204030204" pitchFamily="49" charset="0"/>
              </a:rPr>
              <a:t>: </a:t>
            </a:r>
            <a:r>
              <a:rPr lang="it-IT" sz="1600" b="0" dirty="0">
                <a:solidFill>
                  <a:srgbClr val="4EC9B0"/>
                </a:solidFill>
                <a:effectLst/>
                <a:latin typeface="Consolas" panose="020B0609020204030204" pitchFamily="49" charset="0"/>
              </a:rPr>
              <a:t>float</a:t>
            </a:r>
            <a:r>
              <a:rPr lang="it-IT" sz="1600" b="0" dirty="0">
                <a:solidFill>
                  <a:srgbClr val="D4D4D4"/>
                </a:solidFill>
                <a:effectLst/>
                <a:latin typeface="Consolas" panose="020B0609020204030204" pitchFamily="49" charset="0"/>
              </a:rPr>
              <a:t> = </a:t>
            </a:r>
            <a:r>
              <a:rPr lang="it-IT" sz="1600" b="0" dirty="0">
                <a:solidFill>
                  <a:srgbClr val="569CD6"/>
                </a:solidFill>
                <a:effectLst/>
                <a:latin typeface="Consolas" panose="020B0609020204030204" pitchFamily="49" charset="0"/>
              </a:rPr>
              <a:t>None</a:t>
            </a:r>
            <a:r>
              <a:rPr lang="it-IT" sz="1600" b="0" dirty="0">
                <a:solidFill>
                  <a:srgbClr val="D4D4D4"/>
                </a:solidFill>
                <a:effectLst/>
                <a:latin typeface="Consolas" panose="020B0609020204030204" pitchFamily="49" charset="0"/>
              </a:rPr>
              <a:t>, </a:t>
            </a:r>
            <a:r>
              <a:rPr lang="it-IT" sz="1600" b="0" dirty="0">
                <a:solidFill>
                  <a:srgbClr val="9CDCFE"/>
                </a:solidFill>
                <a:effectLst/>
                <a:latin typeface="Consolas" panose="020B0609020204030204" pitchFamily="49" charset="0"/>
              </a:rPr>
              <a:t>video</a:t>
            </a:r>
            <a:r>
              <a:rPr lang="it-IT" sz="1600" b="0" dirty="0">
                <a:solidFill>
                  <a:srgbClr val="D4D4D4"/>
                </a:solidFill>
                <a:effectLst/>
                <a:latin typeface="Consolas" panose="020B0609020204030204" pitchFamily="49" charset="0"/>
              </a:rPr>
              <a:t>: </a:t>
            </a:r>
            <a:r>
              <a:rPr lang="it-IT" sz="1600" b="0" dirty="0" err="1">
                <a:solidFill>
                  <a:srgbClr val="4EC9B0"/>
                </a:solidFill>
                <a:effectLst/>
                <a:latin typeface="Consolas" panose="020B0609020204030204" pitchFamily="49" charset="0"/>
              </a:rPr>
              <a:t>bool</a:t>
            </a:r>
            <a:r>
              <a:rPr lang="it-IT" sz="1600" b="0" dirty="0">
                <a:solidFill>
                  <a:srgbClr val="D4D4D4"/>
                </a:solidFill>
                <a:effectLst/>
                <a:latin typeface="Consolas" panose="020B0609020204030204" pitchFamily="49" charset="0"/>
              </a:rPr>
              <a:t> = </a:t>
            </a:r>
            <a:r>
              <a:rPr lang="it-IT" sz="1600" b="0" dirty="0">
                <a:solidFill>
                  <a:srgbClr val="569CD6"/>
                </a:solidFill>
                <a:effectLst/>
                <a:latin typeface="Consolas" panose="020B0609020204030204" pitchFamily="49" charset="0"/>
              </a:rPr>
              <a:t>False</a:t>
            </a:r>
            <a:r>
              <a:rPr lang="it-IT" sz="1600" b="0" dirty="0">
                <a:solidFill>
                  <a:srgbClr val="D4D4D4"/>
                </a:solidFill>
                <a:effectLst/>
                <a:latin typeface="Consolas" panose="020B0609020204030204" pitchFamily="49" charset="0"/>
              </a:rPr>
              <a:t>) -&gt; </a:t>
            </a:r>
            <a:r>
              <a:rPr lang="it-IT" sz="1600" b="0" dirty="0" err="1">
                <a:solidFill>
                  <a:srgbClr val="4EC9B0"/>
                </a:solidFill>
                <a:effectLst/>
                <a:latin typeface="Consolas" panose="020B0609020204030204" pitchFamily="49" charset="0"/>
              </a:rPr>
              <a:t>np</a:t>
            </a:r>
            <a:r>
              <a:rPr lang="it-IT" sz="1600" b="0" dirty="0" err="1">
                <a:solidFill>
                  <a:srgbClr val="D4D4D4"/>
                </a:solidFill>
                <a:effectLst/>
                <a:latin typeface="Consolas" panose="020B0609020204030204" pitchFamily="49" charset="0"/>
              </a:rPr>
              <a:t>.</a:t>
            </a:r>
            <a:r>
              <a:rPr lang="it-IT" sz="1600" b="0" dirty="0" err="1">
                <a:solidFill>
                  <a:srgbClr val="4EC9B0"/>
                </a:solidFill>
                <a:effectLst/>
                <a:latin typeface="Consolas" panose="020B0609020204030204" pitchFamily="49" charset="0"/>
              </a:rPr>
              <a:t>ndarray</a:t>
            </a:r>
            <a:r>
              <a:rPr lang="it-IT" sz="1600" b="0" dirty="0">
                <a:solidFill>
                  <a:srgbClr val="D4D4D4"/>
                </a:solidFill>
                <a:effectLst/>
                <a:latin typeface="Consolas" panose="020B0609020204030204" pitchFamily="49" charset="0"/>
              </a:rPr>
              <a:t>:</a:t>
            </a:r>
          </a:p>
        </p:txBody>
      </p:sp>
      <p:pic>
        <p:nvPicPr>
          <p:cNvPr id="30" name="Immagine 29">
            <a:extLst>
              <a:ext uri="{FF2B5EF4-FFF2-40B4-BE49-F238E27FC236}">
                <a16:creationId xmlns:a16="http://schemas.microsoft.com/office/drawing/2014/main" id="{AA391F7E-25A6-9F4D-CECC-1BF47AD14120}"/>
              </a:ext>
            </a:extLst>
          </p:cNvPr>
          <p:cNvPicPr>
            <a:picLocks noChangeAspect="1"/>
          </p:cNvPicPr>
          <p:nvPr/>
        </p:nvPicPr>
        <p:blipFill>
          <a:blip r:embed="rId2"/>
          <a:stretch>
            <a:fillRect/>
          </a:stretch>
        </p:blipFill>
        <p:spPr>
          <a:xfrm>
            <a:off x="10179553" y="4537664"/>
            <a:ext cx="1641600" cy="1641600"/>
          </a:xfrm>
          <a:prstGeom prst="rect">
            <a:avLst/>
          </a:prstGeom>
        </p:spPr>
      </p:pic>
      <p:sp>
        <p:nvSpPr>
          <p:cNvPr id="33" name="CasellaDiTesto 32">
            <a:extLst>
              <a:ext uri="{FF2B5EF4-FFF2-40B4-BE49-F238E27FC236}">
                <a16:creationId xmlns:a16="http://schemas.microsoft.com/office/drawing/2014/main" id="{57B55970-9F43-3A57-EF81-D5A1FB0002B5}"/>
              </a:ext>
            </a:extLst>
          </p:cNvPr>
          <p:cNvSpPr txBox="1"/>
          <p:nvPr/>
        </p:nvSpPr>
        <p:spPr>
          <a:xfrm>
            <a:off x="281546" y="4267500"/>
            <a:ext cx="9847973" cy="1400383"/>
          </a:xfrm>
          <a:prstGeom prst="rect">
            <a:avLst/>
          </a:prstGeom>
          <a:noFill/>
        </p:spPr>
        <p:txBody>
          <a:bodyPr wrap="square">
            <a:spAutoFit/>
          </a:bodyPr>
          <a:lstStyle/>
          <a:p>
            <a:pPr algn="just">
              <a:spcAft>
                <a:spcPts val="600"/>
              </a:spcAft>
            </a:pPr>
            <a:r>
              <a:rPr lang="it-IT" sz="1600" dirty="0">
                <a:solidFill>
                  <a:srgbClr val="0070C0"/>
                </a:solidFill>
                <a:latin typeface="Cambria" panose="02040503050406030204" pitchFamily="18" charset="0"/>
                <a:ea typeface="Cambria" panose="02040503050406030204" pitchFamily="18" charset="0"/>
              </a:rPr>
              <a:t>Dato questo risultato si è pensato di separare il valore di </a:t>
            </a:r>
            <a:r>
              <a:rPr lang="it-IT" sz="1600" dirty="0">
                <a:solidFill>
                  <a:srgbClr val="0070C0"/>
                </a:solidFill>
                <a:latin typeface="Consolas" panose="020B0609020204030204" pitchFamily="49" charset="0"/>
                <a:ea typeface="Cambria" panose="02040503050406030204" pitchFamily="18" charset="0"/>
              </a:rPr>
              <a:t>t</a:t>
            </a:r>
            <a:r>
              <a:rPr lang="it-IT" sz="1600" dirty="0">
                <a:solidFill>
                  <a:srgbClr val="0070C0"/>
                </a:solidFill>
                <a:latin typeface="Cambria" panose="02040503050406030204" pitchFamily="18" charset="0"/>
                <a:ea typeface="Cambria" panose="02040503050406030204" pitchFamily="18" charset="0"/>
              </a:rPr>
              <a:t>, uno per il </a:t>
            </a:r>
            <a:r>
              <a:rPr lang="it-IT" sz="1600" dirty="0" err="1">
                <a:solidFill>
                  <a:srgbClr val="0070C0"/>
                </a:solidFill>
                <a:latin typeface="Cambria" panose="02040503050406030204" pitchFamily="18" charset="0"/>
                <a:ea typeface="Cambria" panose="02040503050406030204" pitchFamily="18" charset="0"/>
              </a:rPr>
              <a:t>warping</a:t>
            </a:r>
            <a:r>
              <a:rPr lang="it-IT" sz="1600" dirty="0">
                <a:solidFill>
                  <a:srgbClr val="0070C0"/>
                </a:solidFill>
                <a:latin typeface="Cambria" panose="02040503050406030204" pitchFamily="18" charset="0"/>
                <a:ea typeface="Cambria" panose="02040503050406030204" pitchFamily="18" charset="0"/>
              </a:rPr>
              <a:t> (</a:t>
            </a:r>
            <a:r>
              <a:rPr lang="it-IT" sz="1600" dirty="0" err="1">
                <a:solidFill>
                  <a:srgbClr val="0070C0"/>
                </a:solidFill>
                <a:latin typeface="Consolas" panose="020B0609020204030204" pitchFamily="49" charset="0"/>
                <a:ea typeface="Cambria" panose="02040503050406030204" pitchFamily="18" charset="0"/>
              </a:rPr>
              <a:t>warp_t</a:t>
            </a:r>
            <a:r>
              <a:rPr lang="it-IT" sz="1600" dirty="0">
                <a:solidFill>
                  <a:srgbClr val="0070C0"/>
                </a:solidFill>
                <a:latin typeface="Cambria" panose="02040503050406030204" pitchFamily="18" charset="0"/>
                <a:ea typeface="Cambria" panose="02040503050406030204" pitchFamily="18" charset="0"/>
              </a:rPr>
              <a:t>) e l’altro per il </a:t>
            </a:r>
            <a:r>
              <a:rPr lang="it-IT" sz="1600" dirty="0" err="1">
                <a:solidFill>
                  <a:srgbClr val="0070C0"/>
                </a:solidFill>
                <a:latin typeface="Cambria" panose="02040503050406030204" pitchFamily="18" charset="0"/>
                <a:ea typeface="Cambria" panose="02040503050406030204" pitchFamily="18" charset="0"/>
              </a:rPr>
              <a:t>blending</a:t>
            </a:r>
            <a:r>
              <a:rPr lang="it-IT" sz="1600" dirty="0">
                <a:solidFill>
                  <a:srgbClr val="0070C0"/>
                </a:solidFill>
                <a:latin typeface="Cambria" panose="02040503050406030204" pitchFamily="18" charset="0"/>
                <a:ea typeface="Cambria" panose="02040503050406030204" pitchFamily="18" charset="0"/>
              </a:rPr>
              <a:t>. </a:t>
            </a:r>
            <a:br>
              <a:rPr lang="it-IT" sz="1600" dirty="0">
                <a:solidFill>
                  <a:srgbClr val="0070C0"/>
                </a:solidFill>
                <a:latin typeface="Cambria" panose="02040503050406030204" pitchFamily="18" charset="0"/>
                <a:ea typeface="Cambria" panose="02040503050406030204" pitchFamily="18" charset="0"/>
              </a:rPr>
            </a:br>
            <a:r>
              <a:rPr lang="it-IT" sz="1600" dirty="0">
                <a:solidFill>
                  <a:srgbClr val="0070C0"/>
                </a:solidFill>
                <a:latin typeface="Cambria" panose="02040503050406030204" pitchFamily="18" charset="0"/>
                <a:ea typeface="Cambria" panose="02040503050406030204" pitchFamily="18" charset="0"/>
              </a:rPr>
              <a:t>Il motivo di tale scelta è dovuto al fatto che si possono ottenere molti risultati interessanti, ad esempio, per un buon valore di </a:t>
            </a:r>
            <a:r>
              <a:rPr lang="it-IT" sz="1600" dirty="0" err="1">
                <a:solidFill>
                  <a:srgbClr val="0070C0"/>
                </a:solidFill>
                <a:latin typeface="Cambria" panose="02040503050406030204" pitchFamily="18" charset="0"/>
                <a:ea typeface="Cambria" panose="02040503050406030204" pitchFamily="18" charset="0"/>
              </a:rPr>
              <a:t>warping</a:t>
            </a:r>
            <a:r>
              <a:rPr lang="it-IT" sz="1600" dirty="0">
                <a:solidFill>
                  <a:srgbClr val="0070C0"/>
                </a:solidFill>
                <a:latin typeface="Cambria" panose="02040503050406030204" pitchFamily="18" charset="0"/>
                <a:ea typeface="Cambria" panose="02040503050406030204" pitchFamily="18" charset="0"/>
              </a:rPr>
              <a:t>, si può ottenere lo stesso effetto dei volti, </a:t>
            </a:r>
            <a:r>
              <a:rPr lang="it-IT" sz="1600" u="sng" dirty="0">
                <a:solidFill>
                  <a:srgbClr val="0070C0"/>
                </a:solidFill>
                <a:latin typeface="Cambria" panose="02040503050406030204" pitchFamily="18" charset="0"/>
                <a:ea typeface="Cambria" panose="02040503050406030204" pitchFamily="18" charset="0"/>
              </a:rPr>
              <a:t>assomigliando nella forma</a:t>
            </a:r>
            <a:r>
              <a:rPr lang="it-IT" sz="1600" dirty="0">
                <a:solidFill>
                  <a:srgbClr val="0070C0"/>
                </a:solidFill>
                <a:latin typeface="Cambria" panose="02040503050406030204" pitchFamily="18" charset="0"/>
                <a:ea typeface="Cambria" panose="02040503050406030204" pitchFamily="18" charset="0"/>
              </a:rPr>
              <a:t>, o più a quello di partenza o a quello di destinazione.</a:t>
            </a:r>
          </a:p>
          <a:p>
            <a:pPr algn="just">
              <a:spcAft>
                <a:spcPts val="600"/>
              </a:spcAft>
            </a:pPr>
            <a:r>
              <a:rPr lang="it-IT" sz="1600" dirty="0">
                <a:solidFill>
                  <a:srgbClr val="0070C0"/>
                </a:solidFill>
                <a:latin typeface="Cambria" panose="02040503050406030204" pitchFamily="18" charset="0"/>
                <a:ea typeface="Cambria" panose="02040503050406030204" pitchFamily="18" charset="0"/>
              </a:rPr>
              <a:t>Nel caso non si è interessati a tale parametro, questo, di default assume lo stesso valore di </a:t>
            </a:r>
            <a:r>
              <a:rPr lang="it-IT" sz="1600" dirty="0" err="1">
                <a:solidFill>
                  <a:srgbClr val="0070C0"/>
                </a:solidFill>
                <a:latin typeface="Cambria" panose="02040503050406030204" pitchFamily="18" charset="0"/>
                <a:ea typeface="Cambria" panose="02040503050406030204" pitchFamily="18" charset="0"/>
              </a:rPr>
              <a:t>blending</a:t>
            </a:r>
            <a:r>
              <a:rPr lang="it-IT" sz="1600" dirty="0">
                <a:solidFill>
                  <a:srgbClr val="0070C0"/>
                </a:solidFill>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2860099998"/>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TM04033927[[fn=Evento]]</Template>
  <TotalTime>3436</TotalTime>
  <Words>2591</Words>
  <Application>Microsoft Office PowerPoint</Application>
  <PresentationFormat>Widescreen</PresentationFormat>
  <Paragraphs>185</Paragraphs>
  <Slides>15</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15</vt:i4>
      </vt:variant>
    </vt:vector>
  </HeadingPairs>
  <TitlesOfParts>
    <vt:vector size="22" baseType="lpstr">
      <vt:lpstr>Aptos</vt:lpstr>
      <vt:lpstr>Arial</vt:lpstr>
      <vt:lpstr>Cambria</vt:lpstr>
      <vt:lpstr>Consolas</vt:lpstr>
      <vt:lpstr>Courier New</vt:lpstr>
      <vt:lpstr>Grandview Display</vt:lpstr>
      <vt:lpstr>DashVTI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Argonaut Astra</dc:creator>
  <cp:lastModifiedBy>ANDREA SPINELLI</cp:lastModifiedBy>
  <cp:revision>28</cp:revision>
  <dcterms:created xsi:type="dcterms:W3CDTF">2025-04-02T14:45:54Z</dcterms:created>
  <dcterms:modified xsi:type="dcterms:W3CDTF">2025-05-15T19:27:30Z</dcterms:modified>
</cp:coreProperties>
</file>